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988-F5D2-4501-A1FE-41F1B50E365F}" type="datetimeFigureOut">
              <a:rPr lang="hu-HU" smtClean="0"/>
              <a:t>2012.05.01.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166A-1F01-42D7-99B5-098F4E29BE7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988-F5D2-4501-A1FE-41F1B50E365F}" type="datetimeFigureOut">
              <a:rPr lang="hu-HU" smtClean="0"/>
              <a:t>2012.05.01.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166A-1F01-42D7-99B5-098F4E29BE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988-F5D2-4501-A1FE-41F1B50E365F}" type="datetimeFigureOut">
              <a:rPr lang="hu-HU" smtClean="0"/>
              <a:t>2012.05.01.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166A-1F01-42D7-99B5-098F4E29BE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988-F5D2-4501-A1FE-41F1B50E365F}" type="datetimeFigureOut">
              <a:rPr lang="hu-HU" smtClean="0"/>
              <a:t>2012.05.01.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166A-1F01-42D7-99B5-098F4E29BE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988-F5D2-4501-A1FE-41F1B50E365F}" type="datetimeFigureOut">
              <a:rPr lang="hu-HU" smtClean="0"/>
              <a:t>2012.05.01.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166A-1F01-42D7-99B5-098F4E29BE7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988-F5D2-4501-A1FE-41F1B50E365F}" type="datetimeFigureOut">
              <a:rPr lang="hu-HU" smtClean="0"/>
              <a:t>2012.05.01.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166A-1F01-42D7-99B5-098F4E29BE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988-F5D2-4501-A1FE-41F1B50E365F}" type="datetimeFigureOut">
              <a:rPr lang="hu-HU" smtClean="0"/>
              <a:t>2012.05.01.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166A-1F01-42D7-99B5-098F4E29BE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988-F5D2-4501-A1FE-41F1B50E365F}" type="datetimeFigureOut">
              <a:rPr lang="hu-HU" smtClean="0"/>
              <a:t>2012.05.01.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166A-1F01-42D7-99B5-098F4E29BE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988-F5D2-4501-A1FE-41F1B50E365F}" type="datetimeFigureOut">
              <a:rPr lang="hu-HU" smtClean="0"/>
              <a:t>2012.05.01.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166A-1F01-42D7-99B5-098F4E29BE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988-F5D2-4501-A1FE-41F1B50E365F}" type="datetimeFigureOut">
              <a:rPr lang="hu-HU" smtClean="0"/>
              <a:t>2012.05.01.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166A-1F01-42D7-99B5-098F4E29BE7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988-F5D2-4501-A1FE-41F1B50E365F}" type="datetimeFigureOut">
              <a:rPr lang="hu-HU" smtClean="0"/>
              <a:t>2012.05.01.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6E166A-1F01-42D7-99B5-098F4E29BE7A}" type="slidenum">
              <a:rPr lang="hu-HU" smtClean="0"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CFC988-F5D2-4501-A1FE-41F1B50E365F}" type="datetimeFigureOut">
              <a:rPr lang="hu-HU" smtClean="0"/>
              <a:t>2012.05.01.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6E166A-1F01-42D7-99B5-098F4E29BE7A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8596" y="2143116"/>
            <a:ext cx="8253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err="1" smtClean="0"/>
              <a:t>Information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on</a:t>
            </a:r>
            <a:r>
              <a:rPr lang="hu-HU" sz="2400" b="1" dirty="0" smtClean="0"/>
              <a:t> a </a:t>
            </a:r>
            <a:r>
              <a:rPr lang="hu-HU" sz="2400" b="1" dirty="0" err="1" smtClean="0"/>
              <a:t>planned</a:t>
            </a:r>
            <a:r>
              <a:rPr lang="hu-HU" sz="2400" b="1" dirty="0" smtClean="0"/>
              <a:t> FAO </a:t>
            </a:r>
            <a:r>
              <a:rPr lang="hu-HU" sz="2400" b="1" dirty="0" err="1" smtClean="0"/>
              <a:t>TCPf</a:t>
            </a:r>
            <a:r>
              <a:rPr lang="hu-HU" sz="2400" b="1" dirty="0" smtClean="0"/>
              <a:t> </a:t>
            </a:r>
            <a:r>
              <a:rPr lang="hu-HU" sz="2400" b="1" dirty="0"/>
              <a:t>project </a:t>
            </a:r>
            <a:r>
              <a:rPr lang="hu-HU" sz="2400" b="1" dirty="0" err="1"/>
              <a:t>on</a:t>
            </a:r>
            <a:r>
              <a:rPr lang="hu-HU" sz="2400" b="1" dirty="0"/>
              <a:t> </a:t>
            </a:r>
            <a:endParaRPr lang="hu-HU" sz="2400" b="1" dirty="0" smtClean="0"/>
          </a:p>
          <a:p>
            <a:pPr algn="ctr"/>
            <a:r>
              <a:rPr lang="hu-HU" sz="2400" b="1" dirty="0" err="1" smtClean="0"/>
              <a:t>aquatic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genetic</a:t>
            </a:r>
            <a:r>
              <a:rPr lang="hu-HU" sz="2400" b="1" dirty="0" smtClean="0"/>
              <a:t> </a:t>
            </a:r>
            <a:r>
              <a:rPr lang="hu-HU" sz="2400" b="1" dirty="0" err="1"/>
              <a:t>resources</a:t>
            </a:r>
            <a:r>
              <a:rPr lang="hu-HU" sz="2400" b="1" dirty="0"/>
              <a:t> </a:t>
            </a:r>
            <a:r>
              <a:rPr lang="hu-HU" sz="2400" b="1" dirty="0" err="1" smtClean="0"/>
              <a:t>in</a:t>
            </a:r>
            <a:r>
              <a:rPr lang="hu-HU" sz="2400" b="1" dirty="0" smtClean="0"/>
              <a:t> </a:t>
            </a:r>
            <a:r>
              <a:rPr lang="hu-HU" sz="2400" b="1" dirty="0" err="1"/>
              <a:t>Central</a:t>
            </a:r>
            <a:r>
              <a:rPr lang="hu-HU" sz="2400" b="1" dirty="0"/>
              <a:t> and </a:t>
            </a:r>
            <a:r>
              <a:rPr lang="hu-HU" sz="2400" b="1" dirty="0" err="1"/>
              <a:t>Eastern</a:t>
            </a:r>
            <a:r>
              <a:rPr lang="hu-HU" sz="2400" b="1" dirty="0"/>
              <a:t> Europe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14414" y="3429000"/>
            <a:ext cx="70848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200" b="1" dirty="0" smtClean="0"/>
              <a:t>Peter Lengyel</a:t>
            </a:r>
          </a:p>
          <a:p>
            <a:pPr algn="ctr"/>
            <a:endParaRPr lang="hu-HU" sz="2200" b="1" dirty="0" smtClean="0"/>
          </a:p>
          <a:p>
            <a:pPr algn="ctr"/>
            <a:r>
              <a:rPr lang="hu-HU" sz="2200" b="1" i="1" dirty="0" smtClean="0"/>
              <a:t>Research Institute </a:t>
            </a:r>
            <a:r>
              <a:rPr lang="hu-HU" sz="2200" b="1" i="1" dirty="0" err="1" smtClean="0"/>
              <a:t>for</a:t>
            </a:r>
            <a:r>
              <a:rPr lang="hu-HU" sz="2200" b="1" i="1" dirty="0" smtClean="0"/>
              <a:t> </a:t>
            </a:r>
            <a:r>
              <a:rPr lang="hu-HU" sz="2200" b="1" i="1" dirty="0" err="1" smtClean="0"/>
              <a:t>Fisheries</a:t>
            </a:r>
            <a:r>
              <a:rPr lang="hu-HU" sz="2200" b="1" i="1" dirty="0" smtClean="0"/>
              <a:t>, </a:t>
            </a:r>
            <a:r>
              <a:rPr lang="hu-HU" sz="2200" b="1" i="1" dirty="0" err="1" smtClean="0"/>
              <a:t>Aquaculture</a:t>
            </a:r>
            <a:r>
              <a:rPr lang="hu-HU" sz="2200" b="1" i="1" dirty="0" smtClean="0"/>
              <a:t> and </a:t>
            </a:r>
            <a:r>
              <a:rPr lang="hu-HU" sz="2200" b="1" i="1" dirty="0" err="1" smtClean="0"/>
              <a:t>Irrigation</a:t>
            </a:r>
            <a:r>
              <a:rPr lang="hu-HU" sz="2200" b="1" i="1" dirty="0" smtClean="0"/>
              <a:t>,</a:t>
            </a:r>
          </a:p>
          <a:p>
            <a:pPr algn="ctr"/>
            <a:r>
              <a:rPr lang="hu-HU" sz="2200" b="1" i="1" dirty="0" smtClean="0"/>
              <a:t>Szarvas, Hungary</a:t>
            </a:r>
            <a:endParaRPr lang="hu-HU" sz="2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28728" y="714356"/>
            <a:ext cx="2929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/>
              <a:t>TCP</a:t>
            </a:r>
            <a:r>
              <a:rPr lang="hu-HU" sz="2400" b="1" dirty="0"/>
              <a:t> </a:t>
            </a:r>
            <a:r>
              <a:rPr lang="hu-HU" sz="2400" b="1" dirty="0" err="1" smtClean="0"/>
              <a:t>Facility</a:t>
            </a:r>
            <a:r>
              <a:rPr lang="hu-HU" sz="2400" b="1" dirty="0" smtClean="0"/>
              <a:t> (</a:t>
            </a:r>
            <a:r>
              <a:rPr lang="hu-HU" sz="2400" b="1" dirty="0" err="1" smtClean="0"/>
              <a:t>TCPf</a:t>
            </a:r>
            <a:r>
              <a:rPr lang="hu-HU" sz="2400" b="1" dirty="0" smtClean="0"/>
              <a:t>)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14348" y="1357298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/>
              <a:t>There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can</a:t>
            </a:r>
            <a:r>
              <a:rPr lang="hu-HU" sz="2000" b="1" dirty="0" smtClean="0"/>
              <a:t> be </a:t>
            </a:r>
            <a:r>
              <a:rPr lang="hu-HU" sz="2000" b="1" dirty="0" err="1" smtClean="0"/>
              <a:t>only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one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TCPf</a:t>
            </a:r>
            <a:r>
              <a:rPr lang="hu-HU" sz="2000" b="1" dirty="0" smtClean="0"/>
              <a:t> project  per country/</a:t>
            </a:r>
            <a:r>
              <a:rPr lang="hu-HU" sz="2000" b="1" dirty="0" err="1" smtClean="0"/>
              <a:t>region</a:t>
            </a:r>
            <a:r>
              <a:rPr lang="hu-HU" sz="2000" b="1" dirty="0" smtClean="0"/>
              <a:t>/</a:t>
            </a:r>
            <a:r>
              <a:rPr lang="hu-HU" sz="2000" b="1" dirty="0" err="1" smtClean="0"/>
              <a:t>subregion</a:t>
            </a:r>
            <a:r>
              <a:rPr lang="hu-HU" sz="2000" b="1" dirty="0" smtClean="0"/>
              <a:t> and per </a:t>
            </a:r>
            <a:r>
              <a:rPr lang="hu-HU" sz="2000" b="1" dirty="0" err="1" smtClean="0"/>
              <a:t>biennium</a:t>
            </a:r>
            <a:endParaRPr lang="hu-HU" sz="2000" b="1" dirty="0" smtClean="0"/>
          </a:p>
          <a:p>
            <a:endParaRPr lang="hu-HU" sz="2000" b="1" dirty="0"/>
          </a:p>
          <a:p>
            <a:r>
              <a:rPr lang="hu-HU" sz="2000" b="1" dirty="0" smtClean="0"/>
              <a:t>Maximum </a:t>
            </a:r>
            <a:r>
              <a:rPr lang="hu-HU" sz="2000" b="1" dirty="0" err="1" smtClean="0"/>
              <a:t>funding</a:t>
            </a:r>
            <a:r>
              <a:rPr lang="hu-HU" sz="2000" b="1" dirty="0" smtClean="0"/>
              <a:t>: 200,000 USD/</a:t>
            </a:r>
            <a:r>
              <a:rPr lang="hu-HU" sz="2000" b="1" dirty="0" err="1" smtClean="0"/>
              <a:t>biennium</a:t>
            </a:r>
            <a:endParaRPr lang="hu-H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57158" y="714356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TCP</a:t>
            </a:r>
            <a:r>
              <a:rPr lang="hu-HU" sz="2400" b="1" dirty="0" smtClean="0"/>
              <a:t>f project</a:t>
            </a:r>
            <a:r>
              <a:rPr lang="en-US" sz="2400" b="1" dirty="0" smtClean="0"/>
              <a:t>: “Responsible use and development of aquatic genetic resources in the Central and Eastern European and the Caucasus Region: status and needs for capacity development”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14348" y="2285992"/>
            <a:ext cx="771530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 b="1" dirty="0" err="1" smtClean="0"/>
              <a:t>Duration</a:t>
            </a:r>
            <a:r>
              <a:rPr lang="hu-HU" sz="2000" b="1" dirty="0" smtClean="0"/>
              <a:t>: 2 </a:t>
            </a:r>
            <a:r>
              <a:rPr lang="hu-HU" sz="2000" b="1" dirty="0" err="1" smtClean="0"/>
              <a:t>years</a:t>
            </a:r>
            <a:endParaRPr lang="hu-HU" sz="2000" b="1" dirty="0" smtClean="0"/>
          </a:p>
          <a:p>
            <a:pPr>
              <a:spcAft>
                <a:spcPts val="600"/>
              </a:spcAft>
            </a:pPr>
            <a:r>
              <a:rPr lang="hu-HU" sz="2000" b="1" dirty="0" err="1" smtClean="0"/>
              <a:t>Participants</a:t>
            </a:r>
            <a:r>
              <a:rPr lang="hu-HU" sz="2000" b="1" dirty="0" smtClean="0"/>
              <a:t>: </a:t>
            </a:r>
            <a:r>
              <a:rPr lang="hu-HU" sz="2000" b="1" dirty="0" err="1" smtClean="0"/>
              <a:t>countries</a:t>
            </a:r>
            <a:r>
              <a:rPr lang="hu-HU" sz="2000" b="1" dirty="0" smtClean="0"/>
              <a:t> of  NACEE and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Caucasus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region</a:t>
            </a:r>
            <a:endParaRPr lang="hu-HU" sz="2000" b="1" dirty="0" smtClean="0"/>
          </a:p>
          <a:p>
            <a:pPr>
              <a:spcAft>
                <a:spcPts val="600"/>
              </a:spcAft>
            </a:pPr>
            <a:r>
              <a:rPr lang="en-US" sz="2000" b="1" dirty="0" smtClean="0"/>
              <a:t>Objectives :</a:t>
            </a:r>
            <a:r>
              <a:rPr lang="hu-HU" sz="2000" b="1" dirty="0" smtClean="0"/>
              <a:t>	</a:t>
            </a:r>
            <a:r>
              <a:rPr lang="en-US" sz="2000" b="1" dirty="0" smtClean="0"/>
              <a:t>To assess the use and development of aquatic </a:t>
            </a:r>
            <a:r>
              <a:rPr lang="hu-HU" sz="2000" b="1" dirty="0" smtClean="0"/>
              <a:t>			</a:t>
            </a:r>
            <a:r>
              <a:rPr lang="en-US" sz="2000" b="1" dirty="0" smtClean="0"/>
              <a:t>genetic resources in Central and Eastern Europe </a:t>
            </a:r>
          </a:p>
          <a:p>
            <a:pPr>
              <a:spcAft>
                <a:spcPts val="600"/>
              </a:spcAft>
            </a:pPr>
            <a:r>
              <a:rPr lang="hu-HU" sz="2000" b="1" dirty="0"/>
              <a:t>	</a:t>
            </a:r>
            <a:r>
              <a:rPr lang="hu-HU" sz="2000" b="1" dirty="0" smtClean="0"/>
              <a:t>	</a:t>
            </a:r>
            <a:r>
              <a:rPr lang="en-US" sz="2000" b="1" dirty="0" smtClean="0"/>
              <a:t>To develop a country-wise sub-regional </a:t>
            </a:r>
            <a:r>
              <a:rPr lang="hu-HU" sz="2000" b="1" dirty="0" smtClean="0"/>
              <a:t>			</a:t>
            </a:r>
            <a:r>
              <a:rPr lang="en-US" sz="2000" b="1" dirty="0" smtClean="0"/>
              <a:t>inventory for </a:t>
            </a:r>
            <a:r>
              <a:rPr lang="hu-HU" sz="2000" b="1" dirty="0" err="1" smtClean="0"/>
              <a:t>currently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or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potentially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used</a:t>
            </a:r>
            <a:r>
              <a:rPr lang="hu-HU" sz="2000" b="1" dirty="0" smtClean="0"/>
              <a:t> 			</a:t>
            </a:r>
            <a:r>
              <a:rPr lang="en-US" sz="2000" b="1" dirty="0" smtClean="0"/>
              <a:t>aquatic genetic resources</a:t>
            </a:r>
          </a:p>
          <a:p>
            <a:pPr>
              <a:spcAft>
                <a:spcPts val="600"/>
              </a:spcAft>
            </a:pPr>
            <a:r>
              <a:rPr lang="hu-HU" sz="2000" b="1" dirty="0"/>
              <a:t>	</a:t>
            </a:r>
            <a:r>
              <a:rPr lang="hu-HU" sz="2000" b="1" dirty="0" smtClean="0"/>
              <a:t>	</a:t>
            </a:r>
            <a:r>
              <a:rPr lang="en-US" sz="2000" b="1" dirty="0" smtClean="0"/>
              <a:t>To identify the status and needs for capacity </a:t>
            </a:r>
            <a:r>
              <a:rPr lang="hu-HU" sz="2000" b="1" dirty="0" smtClean="0"/>
              <a:t>			</a:t>
            </a:r>
            <a:r>
              <a:rPr lang="en-US" sz="2000" b="1" dirty="0" smtClean="0"/>
              <a:t>development regarding the management of </a:t>
            </a:r>
            <a:r>
              <a:rPr lang="hu-HU" sz="2000" b="1" dirty="0" smtClean="0"/>
              <a:t>			</a:t>
            </a:r>
            <a:r>
              <a:rPr lang="en-US" sz="2000" b="1" dirty="0" smtClean="0"/>
              <a:t>aquatic genetic resources in Central and </a:t>
            </a:r>
            <a:r>
              <a:rPr lang="hu-HU" sz="2000" b="1" dirty="0" smtClean="0"/>
              <a:t>			</a:t>
            </a:r>
            <a:r>
              <a:rPr lang="en-US" sz="2000" b="1" dirty="0" smtClean="0"/>
              <a:t>Eastern Europe.</a:t>
            </a:r>
            <a:endParaRPr lang="hu-HU" sz="2000" b="1" dirty="0" smtClean="0"/>
          </a:p>
          <a:p>
            <a:r>
              <a:rPr lang="hu-HU" sz="2000" b="1" dirty="0" smtClean="0"/>
              <a:t>Output: </a:t>
            </a:r>
            <a:r>
              <a:rPr lang="hu-HU" sz="2000" b="1" dirty="0" err="1" smtClean="0"/>
              <a:t>outline</a:t>
            </a:r>
            <a:r>
              <a:rPr lang="hu-HU" sz="2000" b="1" dirty="0" smtClean="0"/>
              <a:t> of a </a:t>
            </a:r>
            <a:r>
              <a:rPr lang="hu-HU" sz="2000" b="1" dirty="0" err="1" smtClean="0"/>
              <a:t>comprehensive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regional</a:t>
            </a:r>
            <a:r>
              <a:rPr lang="hu-HU" sz="2000" b="1" dirty="0" smtClean="0"/>
              <a:t> project</a:t>
            </a:r>
            <a:endParaRPr lang="hu-H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57158" y="714356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TCP</a:t>
            </a:r>
            <a:r>
              <a:rPr lang="hu-HU" sz="2400" b="1" dirty="0" smtClean="0"/>
              <a:t>f project</a:t>
            </a:r>
            <a:r>
              <a:rPr lang="en-US" sz="2400" b="1" dirty="0" smtClean="0"/>
              <a:t>: “Responsible use and development of aquatic genetic resources in the Central and Eastern European and the Caucasus Region: status and needs for capacity development”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14348" y="2500306"/>
            <a:ext cx="7715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/>
              <a:t>Official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request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forthe</a:t>
            </a:r>
            <a:r>
              <a:rPr lang="hu-HU" sz="2000" b="1" dirty="0" smtClean="0"/>
              <a:t> project </a:t>
            </a:r>
            <a:r>
              <a:rPr lang="hu-HU" sz="2000" b="1" dirty="0" err="1" smtClean="0"/>
              <a:t>should</a:t>
            </a:r>
            <a:r>
              <a:rPr lang="hu-HU" sz="2000" b="1" dirty="0" smtClean="0"/>
              <a:t> be </a:t>
            </a:r>
            <a:r>
              <a:rPr lang="hu-HU" sz="2000" b="1" dirty="0" err="1" smtClean="0"/>
              <a:t>received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from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line </a:t>
            </a:r>
            <a:r>
              <a:rPr lang="hu-HU" sz="2000" b="1" dirty="0" err="1" smtClean="0"/>
              <a:t>ministries</a:t>
            </a:r>
            <a:r>
              <a:rPr lang="hu-HU" sz="2000" b="1" dirty="0" smtClean="0"/>
              <a:t>/</a:t>
            </a:r>
            <a:r>
              <a:rPr lang="hu-HU" sz="2000" b="1" dirty="0" err="1" smtClean="0"/>
              <a:t>responsible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agencies</a:t>
            </a:r>
            <a:r>
              <a:rPr lang="hu-HU" sz="2000" b="1" dirty="0" smtClean="0"/>
              <a:t> of </a:t>
            </a:r>
            <a:r>
              <a:rPr lang="hu-HU" sz="2000" b="1" dirty="0" err="1" smtClean="0"/>
              <a:t>at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least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three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countries</a:t>
            </a:r>
            <a:endParaRPr lang="hu-HU" sz="2000" b="1" dirty="0" smtClean="0"/>
          </a:p>
          <a:p>
            <a:endParaRPr lang="hu-HU" sz="2000" b="1" dirty="0" smtClean="0"/>
          </a:p>
          <a:p>
            <a:r>
              <a:rPr lang="hu-HU" sz="2000" b="1" dirty="0" err="1" smtClean="0"/>
              <a:t>Contacted</a:t>
            </a:r>
            <a:r>
              <a:rPr lang="hu-HU" sz="2000" b="1" dirty="0" smtClean="0"/>
              <a:t>: 	</a:t>
            </a:r>
            <a:r>
              <a:rPr lang="hu-HU" sz="2000" b="1" dirty="0" err="1" smtClean="0"/>
              <a:t>Albania</a:t>
            </a:r>
            <a:r>
              <a:rPr lang="hu-HU" sz="2000" b="1" dirty="0" smtClean="0"/>
              <a:t>, </a:t>
            </a:r>
            <a:r>
              <a:rPr lang="hu-HU" sz="2000" b="1" dirty="0" err="1" smtClean="0"/>
              <a:t>Belarus</a:t>
            </a:r>
            <a:r>
              <a:rPr lang="hu-HU" sz="2000" b="1" dirty="0" smtClean="0"/>
              <a:t>, Moldova, </a:t>
            </a:r>
            <a:r>
              <a:rPr lang="hu-HU" sz="2000" b="1" dirty="0" err="1" smtClean="0"/>
              <a:t>Ukraine</a:t>
            </a:r>
            <a:endParaRPr lang="hu-HU" sz="2000" b="1" dirty="0" smtClean="0"/>
          </a:p>
          <a:p>
            <a:r>
              <a:rPr lang="hu-HU" sz="2000" b="1" dirty="0"/>
              <a:t>	</a:t>
            </a:r>
            <a:r>
              <a:rPr lang="hu-HU" sz="2000" b="1" dirty="0" smtClean="0"/>
              <a:t>	</a:t>
            </a:r>
            <a:r>
              <a:rPr lang="hu-HU" sz="2000" b="1" dirty="0" err="1" smtClean="0"/>
              <a:t>Armenia</a:t>
            </a:r>
            <a:r>
              <a:rPr lang="hu-HU" sz="2000" b="1" dirty="0" smtClean="0"/>
              <a:t>, Georgia</a:t>
            </a:r>
          </a:p>
          <a:p>
            <a:endParaRPr lang="hu-HU" sz="2000" b="1" dirty="0"/>
          </a:p>
          <a:p>
            <a:r>
              <a:rPr lang="hu-HU" sz="2000" b="1" dirty="0" err="1" smtClean="0"/>
              <a:t>To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moment</a:t>
            </a:r>
            <a:r>
              <a:rPr lang="hu-HU" sz="2000" b="1" dirty="0" smtClean="0"/>
              <a:t>, </a:t>
            </a:r>
            <a:r>
              <a:rPr lang="hu-HU" sz="2000" b="1" dirty="0" err="1" smtClean="0"/>
              <a:t>request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received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only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from</a:t>
            </a:r>
            <a:r>
              <a:rPr lang="hu-HU" sz="2000" b="1" dirty="0" smtClean="0"/>
              <a:t> Moldova, </a:t>
            </a:r>
            <a:r>
              <a:rPr lang="hu-HU" sz="2000" b="1" dirty="0" err="1" smtClean="0"/>
              <a:t>efforts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are</a:t>
            </a:r>
            <a:r>
              <a:rPr lang="hu-HU" sz="2000" b="1" dirty="0" smtClean="0"/>
              <a:t> made </a:t>
            </a:r>
            <a:r>
              <a:rPr lang="hu-HU" sz="2000" b="1" dirty="0" err="1" smtClean="0"/>
              <a:t>to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speed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up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process</a:t>
            </a:r>
            <a:endParaRPr lang="hu-H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00298" y="2357430"/>
            <a:ext cx="502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err="1" smtClean="0"/>
              <a:t>Thank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you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for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your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attention</a:t>
            </a:r>
            <a:endParaRPr lang="hu-H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14480" y="714356"/>
            <a:ext cx="596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err="1" smtClean="0"/>
              <a:t>Importance</a:t>
            </a:r>
            <a:r>
              <a:rPr lang="hu-HU" sz="2400" b="1" dirty="0" smtClean="0"/>
              <a:t> of </a:t>
            </a:r>
            <a:r>
              <a:rPr lang="hu-HU" sz="2400" b="1" dirty="0" err="1" smtClean="0"/>
              <a:t>aquatic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genetic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resources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14348" y="1643050"/>
            <a:ext cx="77153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/>
              <a:t>Basis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for</a:t>
            </a:r>
            <a:r>
              <a:rPr lang="hu-HU" sz="2000" b="1" dirty="0" smtClean="0"/>
              <a:t>: 	</a:t>
            </a:r>
            <a:r>
              <a:rPr lang="hu-HU" sz="2000" b="1" dirty="0" err="1" smtClean="0"/>
              <a:t>aquaculture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development</a:t>
            </a:r>
            <a:r>
              <a:rPr lang="hu-HU" sz="2000" b="1" dirty="0" smtClean="0"/>
              <a:t>, </a:t>
            </a:r>
          </a:p>
          <a:p>
            <a:r>
              <a:rPr lang="hu-HU" sz="2000" b="1" dirty="0"/>
              <a:t>	</a:t>
            </a:r>
            <a:r>
              <a:rPr lang="hu-HU" sz="2000" b="1" dirty="0" smtClean="0"/>
              <a:t>	</a:t>
            </a:r>
            <a:r>
              <a:rPr lang="hu-HU" sz="2000" b="1" dirty="0" err="1" smtClean="0"/>
              <a:t>selective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breeding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programmes</a:t>
            </a:r>
            <a:endParaRPr lang="hu-HU" sz="2000" b="1" dirty="0" smtClean="0"/>
          </a:p>
          <a:p>
            <a:r>
              <a:rPr lang="hu-HU" sz="2000" b="1" dirty="0"/>
              <a:t>	</a:t>
            </a:r>
            <a:r>
              <a:rPr lang="hu-HU" sz="2000" b="1" dirty="0" smtClean="0"/>
              <a:t>	</a:t>
            </a:r>
            <a:r>
              <a:rPr lang="hu-HU" sz="2000" b="1" dirty="0" err="1" smtClean="0"/>
              <a:t>restocking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programmes</a:t>
            </a:r>
            <a:r>
              <a:rPr lang="hu-HU" sz="2000" b="1" dirty="0" smtClean="0"/>
              <a:t>, etc.</a:t>
            </a:r>
          </a:p>
          <a:p>
            <a:endParaRPr lang="hu-HU" sz="2000" b="1" dirty="0"/>
          </a:p>
          <a:p>
            <a:r>
              <a:rPr lang="hu-HU" sz="2000" b="1" dirty="0" err="1" smtClean="0"/>
              <a:t>Increasing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number</a:t>
            </a:r>
            <a:r>
              <a:rPr lang="hu-HU" sz="2000" b="1" dirty="0" smtClean="0"/>
              <a:t> of </a:t>
            </a:r>
            <a:r>
              <a:rPr lang="hu-HU" sz="2000" b="1" dirty="0" err="1" smtClean="0"/>
              <a:t>farmed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fish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strains</a:t>
            </a:r>
            <a:r>
              <a:rPr lang="hu-HU" sz="2000" b="1" dirty="0" smtClean="0"/>
              <a:t> and </a:t>
            </a:r>
            <a:r>
              <a:rPr lang="hu-HU" sz="2000" b="1" dirty="0" err="1" smtClean="0"/>
              <a:t>hybrids</a:t>
            </a:r>
            <a:endParaRPr lang="hu-HU" sz="2000" b="1" dirty="0" smtClean="0"/>
          </a:p>
          <a:p>
            <a:r>
              <a:rPr lang="hu-HU" sz="2000" b="1" dirty="0" err="1" smtClean="0"/>
              <a:t>Increasing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number</a:t>
            </a:r>
            <a:r>
              <a:rPr lang="hu-HU" sz="2000" b="1" dirty="0" smtClean="0"/>
              <a:t> of </a:t>
            </a:r>
            <a:r>
              <a:rPr lang="hu-HU" sz="2000" b="1" dirty="0" err="1" smtClean="0"/>
              <a:t>genetic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applications</a:t>
            </a:r>
            <a:r>
              <a:rPr lang="hu-HU" sz="2000" b="1" dirty="0" smtClean="0"/>
              <a:t>  </a:t>
            </a:r>
            <a:r>
              <a:rPr lang="hu-HU" sz="2000" b="1" dirty="0" err="1" smtClean="0"/>
              <a:t>for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answering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growing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demand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for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fish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products</a:t>
            </a:r>
            <a:endParaRPr lang="hu-HU" sz="2000" b="1" dirty="0" smtClean="0"/>
          </a:p>
          <a:p>
            <a:endParaRPr lang="hu-HU" sz="2000" b="1" dirty="0" smtClean="0"/>
          </a:p>
          <a:p>
            <a:endParaRPr lang="hu-HU" sz="2000" b="1" dirty="0"/>
          </a:p>
          <a:p>
            <a:r>
              <a:rPr lang="hu-HU" sz="2000" b="1" dirty="0" err="1" smtClean="0"/>
              <a:t>Increasing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challenges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for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sustainable</a:t>
            </a:r>
            <a:r>
              <a:rPr lang="hu-HU" sz="2000" b="1" dirty="0" smtClean="0"/>
              <a:t> management of </a:t>
            </a:r>
            <a:r>
              <a:rPr lang="hu-HU" sz="2000" b="1" dirty="0" err="1" smtClean="0"/>
              <a:t>these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resources</a:t>
            </a:r>
            <a:endParaRPr lang="hu-HU" sz="2000" b="1" dirty="0"/>
          </a:p>
        </p:txBody>
      </p:sp>
      <p:sp>
        <p:nvSpPr>
          <p:cNvPr id="5" name="Lefelé nyíl 4"/>
          <p:cNvSpPr/>
          <p:nvPr/>
        </p:nvSpPr>
        <p:spPr>
          <a:xfrm>
            <a:off x="4143372" y="3929066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14480" y="714356"/>
            <a:ext cx="1780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err="1" smtClean="0"/>
              <a:t>Challenges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14348" y="1357298"/>
            <a:ext cx="77153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/>
              <a:t>Specialized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breeding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centres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are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available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several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countries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but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not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everywhere</a:t>
            </a:r>
            <a:endParaRPr lang="hu-HU" sz="2000" b="1" dirty="0" smtClean="0"/>
          </a:p>
          <a:p>
            <a:endParaRPr lang="hu-HU" sz="2000" b="1" dirty="0"/>
          </a:p>
          <a:p>
            <a:r>
              <a:rPr lang="hu-HU" sz="2000" b="1" dirty="0" err="1" smtClean="0"/>
              <a:t>Evaluation</a:t>
            </a:r>
            <a:r>
              <a:rPr lang="hu-HU" sz="2000" b="1" dirty="0" smtClean="0"/>
              <a:t> of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potential</a:t>
            </a:r>
            <a:r>
              <a:rPr lang="hu-HU" sz="2000" b="1" dirty="0" smtClean="0"/>
              <a:t> and </a:t>
            </a:r>
            <a:r>
              <a:rPr lang="hu-HU" sz="2000" b="1" dirty="0" err="1" smtClean="0"/>
              <a:t>risks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associated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with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existing</a:t>
            </a:r>
            <a:r>
              <a:rPr lang="hu-HU" sz="2000" b="1" dirty="0" smtClean="0"/>
              <a:t> and </a:t>
            </a:r>
            <a:r>
              <a:rPr lang="hu-HU" sz="2000" b="1" dirty="0" err="1" smtClean="0"/>
              <a:t>new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genetic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resources</a:t>
            </a:r>
            <a:r>
              <a:rPr lang="hu-HU" sz="2000" b="1" dirty="0" smtClean="0"/>
              <a:t>  is an </a:t>
            </a:r>
            <a:r>
              <a:rPr lang="hu-HU" sz="2000" b="1" dirty="0" err="1" smtClean="0"/>
              <a:t>important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task</a:t>
            </a:r>
            <a:endParaRPr lang="hu-HU" sz="2000" b="1" dirty="0" smtClean="0"/>
          </a:p>
          <a:p>
            <a:endParaRPr lang="hu-HU" sz="2000" b="1" dirty="0"/>
          </a:p>
          <a:p>
            <a:r>
              <a:rPr lang="hu-HU" sz="2000" b="1" dirty="0" smtClean="0"/>
              <a:t>A </a:t>
            </a:r>
            <a:r>
              <a:rPr lang="hu-HU" sz="2000" b="1" dirty="0" err="1" smtClean="0"/>
              <a:t>coordinated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approach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to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develop</a:t>
            </a:r>
            <a:r>
              <a:rPr lang="hu-HU" sz="2000" b="1" dirty="0"/>
              <a:t>,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disseminate</a:t>
            </a:r>
            <a:r>
              <a:rPr lang="hu-HU" sz="2000" b="1" dirty="0" smtClean="0"/>
              <a:t> and </a:t>
            </a:r>
            <a:r>
              <a:rPr lang="hu-HU" sz="2000" b="1" dirty="0" err="1" smtClean="0"/>
              <a:t>study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improved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strains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for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region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could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solve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many</a:t>
            </a:r>
            <a:r>
              <a:rPr lang="hu-HU" sz="2000" b="1" dirty="0" smtClean="0"/>
              <a:t> of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actual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disparities</a:t>
            </a:r>
            <a:r>
              <a:rPr lang="hu-HU" sz="2000" b="1" dirty="0" smtClean="0"/>
              <a:t>, </a:t>
            </a:r>
            <a:r>
              <a:rPr lang="hu-HU" sz="2000" b="1" dirty="0" err="1" smtClean="0"/>
              <a:t>but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requires</a:t>
            </a:r>
            <a:r>
              <a:rPr lang="hu-HU" sz="2000" b="1" dirty="0" smtClean="0"/>
              <a:t>  </a:t>
            </a:r>
            <a:r>
              <a:rPr lang="hu-HU" sz="2000" b="1" dirty="0" err="1" smtClean="0"/>
              <a:t>assessment</a:t>
            </a:r>
            <a:r>
              <a:rPr lang="hu-HU" sz="2000" b="1" dirty="0" smtClean="0"/>
              <a:t> of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availableresources</a:t>
            </a:r>
            <a:r>
              <a:rPr lang="hu-HU" sz="2000" b="1" dirty="0" smtClean="0"/>
              <a:t>, </a:t>
            </a:r>
            <a:r>
              <a:rPr lang="hu-HU" sz="2000" b="1" dirty="0" err="1" smtClean="0"/>
              <a:t>better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information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collection</a:t>
            </a:r>
            <a:r>
              <a:rPr lang="hu-HU" sz="2000" b="1" dirty="0" smtClean="0"/>
              <a:t> and </a:t>
            </a:r>
            <a:r>
              <a:rPr lang="hu-HU" sz="2000" b="1" dirty="0" err="1" smtClean="0"/>
              <a:t>improved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efficiency</a:t>
            </a:r>
            <a:r>
              <a:rPr lang="hu-HU" sz="2000" b="1" dirty="0" smtClean="0"/>
              <a:t>, </a:t>
            </a:r>
            <a:r>
              <a:rPr lang="hu-HU" sz="2000" b="1" dirty="0" err="1" smtClean="0"/>
              <a:t>which</a:t>
            </a:r>
            <a:r>
              <a:rPr lang="hu-HU" sz="2000" b="1" dirty="0" smtClean="0"/>
              <a:t> is </a:t>
            </a:r>
            <a:r>
              <a:rPr lang="hu-HU" sz="2000" b="1" dirty="0" err="1" smtClean="0"/>
              <a:t>unavailable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level</a:t>
            </a:r>
            <a:r>
              <a:rPr lang="hu-HU" sz="2000" b="1" dirty="0" smtClean="0"/>
              <a:t> of </a:t>
            </a:r>
            <a:r>
              <a:rPr lang="hu-HU" sz="2000" b="1" dirty="0" err="1" smtClean="0"/>
              <a:t>individual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countries</a:t>
            </a:r>
            <a:endParaRPr lang="hu-HU" sz="2000" b="1" dirty="0" smtClean="0"/>
          </a:p>
          <a:p>
            <a:endParaRPr lang="hu-HU" sz="2000" b="1" dirty="0"/>
          </a:p>
          <a:p>
            <a:endParaRPr lang="hu-HU" sz="2000" b="1" dirty="0" smtClean="0"/>
          </a:p>
          <a:p>
            <a:pPr algn="ctr"/>
            <a:r>
              <a:rPr lang="hu-HU" sz="2000" b="1" dirty="0" err="1" smtClean="0"/>
              <a:t>Need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for</a:t>
            </a:r>
            <a:r>
              <a:rPr lang="hu-HU" sz="2000" b="1" dirty="0" smtClean="0"/>
              <a:t> a </a:t>
            </a:r>
            <a:r>
              <a:rPr lang="hu-HU" sz="2000" b="1" dirty="0" err="1" smtClean="0"/>
              <a:t>regional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approach</a:t>
            </a:r>
            <a:endParaRPr lang="hu-HU" sz="2000" b="1" dirty="0" smtClean="0"/>
          </a:p>
          <a:p>
            <a:endParaRPr lang="hu-HU" sz="2000" b="1" dirty="0" smtClean="0"/>
          </a:p>
          <a:p>
            <a:endParaRPr lang="hu-HU" sz="2000" b="1" dirty="0"/>
          </a:p>
        </p:txBody>
      </p:sp>
      <p:sp>
        <p:nvSpPr>
          <p:cNvPr id="7" name="Lefelé nyíl 6"/>
          <p:cNvSpPr/>
          <p:nvPr/>
        </p:nvSpPr>
        <p:spPr>
          <a:xfrm>
            <a:off x="4143372" y="5072074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14480" y="714356"/>
            <a:ext cx="195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err="1" smtClean="0"/>
              <a:t>Background</a:t>
            </a:r>
            <a:endParaRPr lang="hu-H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69818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5643570" y="5929330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/>
              <a:t>2006-2008-…</a:t>
            </a:r>
            <a:endParaRPr lang="hu-H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14480" y="714356"/>
            <a:ext cx="195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err="1" smtClean="0"/>
              <a:t>Background</a:t>
            </a:r>
            <a:endParaRPr lang="hu-H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84332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714348" y="5214950"/>
            <a:ext cx="7715304" cy="1015663"/>
          </a:xfrm>
          <a:prstGeom prst="rect">
            <a:avLst/>
          </a:prstGeom>
          <a:solidFill>
            <a:srgbClr val="000000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FVM/HAKI-CGIAR/WFC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Workshop on Characterization and Conservation of Common Carp Genetic Resources</a:t>
            </a:r>
            <a:r>
              <a:rPr lang="hu-HU" sz="2000" b="1" dirty="0" smtClean="0">
                <a:solidFill>
                  <a:srgbClr val="FFFF00"/>
                </a:solidFill>
              </a:rPr>
              <a:t>, 2007, Szarvas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14480" y="714356"/>
            <a:ext cx="195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err="1" smtClean="0"/>
              <a:t>Background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14348" y="557214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NACA-NACEE c</a:t>
            </a:r>
            <a:r>
              <a:rPr lang="en-US" sz="2000" b="1" dirty="0" err="1" smtClean="0"/>
              <a:t>onsortium</a:t>
            </a:r>
            <a:r>
              <a:rPr lang="en-US" sz="2000" b="1" dirty="0" smtClean="0"/>
              <a:t> on freshwater finfish genetics and breeding</a:t>
            </a:r>
            <a:r>
              <a:rPr lang="hu-HU" sz="2000" b="1" dirty="0" smtClean="0"/>
              <a:t>, 2008, </a:t>
            </a:r>
            <a:r>
              <a:rPr lang="hu-HU" sz="2000" b="1" dirty="0" err="1" smtClean="0"/>
              <a:t>Ho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Chi</a:t>
            </a:r>
            <a:r>
              <a:rPr lang="hu-HU" sz="2000" b="1" dirty="0" smtClean="0"/>
              <a:t> Minh City</a:t>
            </a:r>
            <a:endParaRPr lang="en-US" sz="2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3627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14480" y="714356"/>
            <a:ext cx="195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err="1" smtClean="0"/>
              <a:t>Background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14348" y="1643050"/>
            <a:ext cx="7715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NACA: </a:t>
            </a:r>
            <a:r>
              <a:rPr lang="hu-HU" sz="2000" b="1" dirty="0" err="1" smtClean="0"/>
              <a:t>work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genetic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resources</a:t>
            </a:r>
            <a:r>
              <a:rPr lang="hu-HU" sz="2000" b="1" dirty="0" smtClean="0"/>
              <a:t> of major </a:t>
            </a:r>
            <a:r>
              <a:rPr lang="hu-HU" sz="2000" b="1" dirty="0" err="1" smtClean="0"/>
              <a:t>carps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Asia</a:t>
            </a:r>
            <a:endParaRPr lang="hu-HU" sz="2000" b="1" dirty="0" smtClean="0"/>
          </a:p>
          <a:p>
            <a:r>
              <a:rPr lang="hu-HU" sz="2000" b="1" dirty="0"/>
              <a:t> </a:t>
            </a:r>
            <a:r>
              <a:rPr lang="hu-HU" sz="2000" b="1" dirty="0" smtClean="0"/>
              <a:t>    - </a:t>
            </a:r>
            <a:r>
              <a:rPr lang="hu-HU" sz="2000" b="1" dirty="0" err="1" smtClean="0"/>
              <a:t>expansion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to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NACEE </a:t>
            </a:r>
            <a:r>
              <a:rPr lang="hu-HU" sz="2000" b="1" dirty="0" err="1" smtClean="0"/>
              <a:t>region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proposed</a:t>
            </a:r>
            <a:endParaRPr lang="hu-HU" sz="2000" b="1" dirty="0" smtClean="0"/>
          </a:p>
          <a:p>
            <a:endParaRPr lang="hu-HU" sz="2000" b="1" dirty="0"/>
          </a:p>
          <a:p>
            <a:r>
              <a:rPr lang="hu-HU" sz="2000" b="1" dirty="0" smtClean="0"/>
              <a:t>NACEE: </a:t>
            </a:r>
            <a:r>
              <a:rPr lang="hu-HU" sz="2000" b="1" dirty="0" err="1" smtClean="0"/>
              <a:t>initiation</a:t>
            </a:r>
            <a:r>
              <a:rPr lang="hu-HU" sz="2000" b="1" dirty="0" smtClean="0"/>
              <a:t> of an FAO </a:t>
            </a:r>
            <a:r>
              <a:rPr lang="hu-HU" sz="2000" b="1" dirty="0" err="1" smtClean="0"/>
              <a:t>TCPf</a:t>
            </a:r>
            <a:r>
              <a:rPr lang="hu-HU" sz="2000" b="1" dirty="0" smtClean="0"/>
              <a:t>  project </a:t>
            </a:r>
            <a:r>
              <a:rPr lang="hu-HU" sz="2000" b="1" dirty="0" err="1" smtClean="0"/>
              <a:t>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aquatic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genetic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resources</a:t>
            </a:r>
            <a:r>
              <a:rPr lang="hu-HU" sz="2000" b="1" dirty="0" smtClean="0"/>
              <a:t>  </a:t>
            </a:r>
            <a:r>
              <a:rPr lang="hu-HU" sz="2000" b="1" dirty="0" err="1" smtClean="0"/>
              <a:t>in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Central</a:t>
            </a:r>
            <a:r>
              <a:rPr lang="hu-HU" sz="2000" b="1" dirty="0" smtClean="0"/>
              <a:t> and </a:t>
            </a:r>
            <a:r>
              <a:rPr lang="hu-HU" sz="2000" b="1" dirty="0" err="1" smtClean="0"/>
              <a:t>Eastern</a:t>
            </a:r>
            <a:r>
              <a:rPr lang="hu-HU" sz="2000" b="1" dirty="0" smtClean="0"/>
              <a:t> Europe</a:t>
            </a:r>
            <a:endParaRPr lang="hu-H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28728" y="714356"/>
            <a:ext cx="6812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/>
              <a:t>FAO </a:t>
            </a:r>
            <a:r>
              <a:rPr lang="hu-HU" sz="2400" b="1" dirty="0" err="1" smtClean="0"/>
              <a:t>Technical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Cooperation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Programme</a:t>
            </a:r>
            <a:r>
              <a:rPr lang="hu-HU" sz="2400" b="1" dirty="0" smtClean="0"/>
              <a:t> (TCP)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14348" y="1643050"/>
            <a:ext cx="7715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</a:t>
            </a:r>
            <a:r>
              <a:rPr lang="en-US" sz="2000" b="1" dirty="0" err="1" smtClean="0"/>
              <a:t>im</a:t>
            </a:r>
            <a:r>
              <a:rPr lang="hu-HU" sz="2000" b="1" dirty="0" smtClean="0"/>
              <a:t>: </a:t>
            </a:r>
            <a:r>
              <a:rPr lang="en-US" sz="2000" b="1" dirty="0" err="1" smtClean="0"/>
              <a:t>provid</a:t>
            </a:r>
            <a:r>
              <a:rPr lang="hu-HU" sz="2000" b="1" dirty="0" smtClean="0"/>
              <a:t>ing</a:t>
            </a:r>
            <a:r>
              <a:rPr lang="en-US" sz="2000" b="1" dirty="0" smtClean="0"/>
              <a:t> FAO technical expertise to Member countries through targeted, short</a:t>
            </a:r>
            <a:r>
              <a:rPr lang="hu-HU" sz="2000" b="1" dirty="0" smtClean="0"/>
              <a:t>-</a:t>
            </a:r>
            <a:r>
              <a:rPr lang="en-US" sz="2000" b="1" dirty="0" smtClean="0"/>
              <a:t>term, catalytic projects</a:t>
            </a:r>
            <a:r>
              <a:rPr lang="hu-HU" sz="2000" b="1" dirty="0" smtClean="0"/>
              <a:t> </a:t>
            </a:r>
          </a:p>
          <a:p>
            <a:endParaRPr lang="hu-HU" sz="2000" b="1" dirty="0"/>
          </a:p>
          <a:p>
            <a:r>
              <a:rPr lang="hu-HU" sz="2000" b="1" dirty="0" err="1" smtClean="0"/>
              <a:t>These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projects</a:t>
            </a:r>
            <a:r>
              <a:rPr lang="hu-HU" sz="2000" b="1" dirty="0" smtClean="0"/>
              <a:t> </a:t>
            </a:r>
            <a:r>
              <a:rPr lang="en-US" sz="2000" b="1" dirty="0" smtClean="0"/>
              <a:t>address technical problems in the field of agriculture, fisheries, forestry and rural livelihood that prevent Member countries, either individually or collectively, from implementing their development </a:t>
            </a:r>
            <a:r>
              <a:rPr lang="en-US" sz="2000" b="1" dirty="0" err="1" smtClean="0"/>
              <a:t>programmes</a:t>
            </a:r>
            <a:endParaRPr lang="hu-HU" sz="2000" b="1" dirty="0" smtClean="0"/>
          </a:p>
          <a:p>
            <a:endParaRPr lang="hu-HU" sz="2000" b="1" dirty="0"/>
          </a:p>
          <a:p>
            <a:r>
              <a:rPr lang="en-US" sz="2000" b="1" dirty="0" smtClean="0"/>
              <a:t>TCP projects should produce tangible and immediate results in a cost-effective manner. They support improved food security and poverty alleviation, and should </a:t>
            </a:r>
            <a:r>
              <a:rPr lang="en-US" sz="2000" b="1" dirty="0" err="1" smtClean="0"/>
              <a:t>catalyse</a:t>
            </a:r>
            <a:r>
              <a:rPr lang="en-US" sz="2000" b="1" dirty="0" smtClean="0"/>
              <a:t> long-term development changes. </a:t>
            </a:r>
            <a:endParaRPr lang="hu-H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28728" y="714356"/>
            <a:ext cx="2929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/>
              <a:t>TCP</a:t>
            </a:r>
            <a:r>
              <a:rPr lang="hu-HU" sz="2400" b="1" dirty="0"/>
              <a:t> </a:t>
            </a:r>
            <a:r>
              <a:rPr lang="hu-HU" sz="2400" b="1" dirty="0" err="1" smtClean="0"/>
              <a:t>Facility</a:t>
            </a:r>
            <a:r>
              <a:rPr lang="hu-HU" sz="2400" b="1" dirty="0" smtClean="0"/>
              <a:t> (</a:t>
            </a:r>
            <a:r>
              <a:rPr lang="hu-HU" sz="2400" b="1" dirty="0" err="1" smtClean="0"/>
              <a:t>TCPf</a:t>
            </a:r>
            <a:r>
              <a:rPr lang="hu-HU" sz="2400" b="1" dirty="0" smtClean="0"/>
              <a:t>)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14348" y="1357298"/>
            <a:ext cx="7715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</a:t>
            </a:r>
            <a:r>
              <a:rPr lang="en-US" sz="2000" b="1" dirty="0" err="1" smtClean="0"/>
              <a:t>im</a:t>
            </a:r>
            <a:r>
              <a:rPr lang="hu-HU" sz="2000" b="1" dirty="0" smtClean="0"/>
              <a:t>: </a:t>
            </a:r>
            <a:r>
              <a:rPr lang="en-US" sz="2000" b="1" dirty="0" smtClean="0"/>
              <a:t>to respond to government requests for urgent small-scale technical assistance </a:t>
            </a:r>
            <a:r>
              <a:rPr lang="en-US" sz="2000" b="1" dirty="0" err="1" smtClean="0"/>
              <a:t>activit</a:t>
            </a:r>
            <a:r>
              <a:rPr lang="hu-HU" sz="2000" b="1" dirty="0" smtClean="0"/>
              <a:t>i</a:t>
            </a:r>
            <a:r>
              <a:rPr lang="en-US" sz="2000" b="1" dirty="0" err="1" smtClean="0"/>
              <a:t>es</a:t>
            </a:r>
            <a:r>
              <a:rPr lang="en-US" sz="2000" b="1" dirty="0" smtClean="0"/>
              <a:t> </a:t>
            </a:r>
            <a:r>
              <a:rPr lang="hu-HU" sz="2000" b="1" dirty="0" smtClean="0"/>
              <a:t> </a:t>
            </a:r>
          </a:p>
          <a:p>
            <a:endParaRPr lang="hu-HU" sz="2000" b="1" dirty="0"/>
          </a:p>
          <a:p>
            <a:r>
              <a:rPr lang="hu-HU" sz="2000" b="1" dirty="0" err="1" smtClean="0"/>
              <a:t>Umbrella</a:t>
            </a:r>
            <a:r>
              <a:rPr lang="hu-HU" sz="2000" b="1" dirty="0" smtClean="0"/>
              <a:t> project </a:t>
            </a:r>
            <a:r>
              <a:rPr lang="hu-HU" sz="2000" b="1" dirty="0" err="1" smtClean="0"/>
              <a:t>addressing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multiple</a:t>
            </a:r>
            <a:r>
              <a:rPr lang="hu-HU" sz="2000" b="1" dirty="0" smtClean="0"/>
              <a:t> </a:t>
            </a:r>
            <a:r>
              <a:rPr lang="en-US" sz="2000" b="1" dirty="0" smtClean="0"/>
              <a:t>requests for specific and very short-term assistance in a technical area</a:t>
            </a:r>
            <a:endParaRPr lang="hu-HU" sz="2000" b="1" dirty="0" smtClean="0"/>
          </a:p>
          <a:p>
            <a:endParaRPr lang="hu-HU" sz="2000" b="1" dirty="0"/>
          </a:p>
          <a:p>
            <a:r>
              <a:rPr lang="hu-HU" sz="2000" b="1" dirty="0" err="1" smtClean="0"/>
              <a:t>Objectives</a:t>
            </a:r>
            <a:r>
              <a:rPr lang="hu-HU" sz="2000" b="1" dirty="0" smtClean="0"/>
              <a:t>: 	</a:t>
            </a:r>
            <a:r>
              <a:rPr lang="en-US" sz="2000" b="1" dirty="0" smtClean="0"/>
              <a:t>rapidly solving a specific technical problem for </a:t>
            </a:r>
            <a:r>
              <a:rPr lang="hu-HU" sz="2000" b="1" dirty="0" smtClean="0"/>
              <a:t>		</a:t>
            </a:r>
            <a:r>
              <a:rPr lang="en-US" sz="2000" b="1" dirty="0" smtClean="0"/>
              <a:t>which the expertise may not be immediately </a:t>
            </a:r>
            <a:r>
              <a:rPr lang="hu-HU" sz="2000" b="1" dirty="0" smtClean="0"/>
              <a:t>			</a:t>
            </a:r>
            <a:r>
              <a:rPr lang="en-US" sz="2000" b="1" dirty="0" smtClean="0"/>
              <a:t>available within government services;</a:t>
            </a:r>
          </a:p>
          <a:p>
            <a:endParaRPr lang="en-US" sz="2000" b="1" dirty="0" smtClean="0"/>
          </a:p>
          <a:p>
            <a:r>
              <a:rPr lang="hu-HU" sz="2000" b="1" dirty="0"/>
              <a:t>	</a:t>
            </a:r>
            <a:r>
              <a:rPr lang="hu-HU" sz="2000" b="1" dirty="0" smtClean="0"/>
              <a:t>	</a:t>
            </a:r>
            <a:r>
              <a:rPr lang="en-US" sz="2000" b="1" dirty="0" smtClean="0"/>
              <a:t>formulating project proposals or documents for </a:t>
            </a:r>
            <a:r>
              <a:rPr lang="hu-HU" sz="2000" b="1" dirty="0" smtClean="0"/>
              <a:t>		</a:t>
            </a:r>
            <a:r>
              <a:rPr lang="en-US" sz="2000" b="1" dirty="0" smtClean="0"/>
              <a:t>submission to potential funding sources, </a:t>
            </a:r>
            <a:r>
              <a:rPr lang="hu-HU" sz="2000" b="1" dirty="0" smtClean="0"/>
              <a:t>			</a:t>
            </a:r>
            <a:r>
              <a:rPr lang="en-US" sz="2000" b="1" dirty="0" smtClean="0"/>
              <a:t>including TCP ;</a:t>
            </a:r>
          </a:p>
          <a:p>
            <a:endParaRPr lang="en-US" sz="2000" b="1" dirty="0" smtClean="0"/>
          </a:p>
          <a:p>
            <a:r>
              <a:rPr lang="hu-HU" sz="2000" b="1" dirty="0"/>
              <a:t>	</a:t>
            </a:r>
            <a:r>
              <a:rPr lang="hu-HU" sz="2000" b="1" dirty="0" smtClean="0"/>
              <a:t>	</a:t>
            </a:r>
            <a:r>
              <a:rPr lang="en-US" sz="2000" b="1" dirty="0" smtClean="0"/>
              <a:t>preparing background documents, or carrying </a:t>
            </a:r>
            <a:r>
              <a:rPr lang="hu-HU" sz="2000" b="1" dirty="0" smtClean="0"/>
              <a:t>		</a:t>
            </a:r>
            <a:r>
              <a:rPr lang="en-US" sz="2000" b="1" dirty="0" smtClean="0"/>
              <a:t>out small sector- and subsector-related studies </a:t>
            </a:r>
            <a:r>
              <a:rPr lang="hu-HU" sz="2000" b="1" dirty="0" smtClean="0"/>
              <a:t>		</a:t>
            </a:r>
            <a:r>
              <a:rPr lang="en-US" sz="2000" b="1" dirty="0" smtClean="0"/>
              <a:t>or assessments.</a:t>
            </a:r>
          </a:p>
          <a:p>
            <a:endParaRPr lang="hu-HU" sz="2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</TotalTime>
  <Words>440</Words>
  <Application>Microsoft Office PowerPoint</Application>
  <PresentationFormat>Diavetítés a képernyőre (4:3 oldalarány)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Áramlás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Lengyel Péter</dc:creator>
  <cp:lastModifiedBy>Lengyel Péter</cp:lastModifiedBy>
  <cp:revision>26</cp:revision>
  <dcterms:created xsi:type="dcterms:W3CDTF">2012-05-01T15:56:04Z</dcterms:created>
  <dcterms:modified xsi:type="dcterms:W3CDTF">2012-05-01T21:19:46Z</dcterms:modified>
</cp:coreProperties>
</file>