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80" r:id="rId5"/>
    <p:sldId id="312" r:id="rId6"/>
    <p:sldId id="278" r:id="rId7"/>
    <p:sldId id="313" r:id="rId8"/>
    <p:sldId id="315" r:id="rId9"/>
    <p:sldId id="316" r:id="rId10"/>
    <p:sldId id="317" r:id="rId11"/>
    <p:sldId id="314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sheger" initials="z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Világos stílus 1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Világos stílus 1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364" autoAdjust="0"/>
    <p:restoredTop sz="97691" autoAdjust="0"/>
  </p:normalViewPr>
  <p:slideViewPr>
    <p:cSldViewPr>
      <p:cViewPr varScale="1">
        <p:scale>
          <a:sx n="88" d="100"/>
          <a:sy n="88" d="100"/>
        </p:scale>
        <p:origin x="8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Net (EUR)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7000"/>
                    <a:shade val="51000"/>
                    <a:satMod val="130000"/>
                  </a:schemeClr>
                </a:gs>
                <a:gs pos="80000">
                  <a:schemeClr val="accent6">
                    <a:tint val="77000"/>
                    <a:shade val="93000"/>
                    <a:satMod val="130000"/>
                  </a:schemeClr>
                </a:gs>
                <a:gs pos="100000">
                  <a:schemeClr val="accent6">
                    <a:tint val="77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Munka1!$A$2:$A$7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Munka1!$B$2:$B$7</c:f>
              <c:numCache>
                <c:formatCode>General</c:formatCode>
                <c:ptCount val="6"/>
                <c:pt idx="0" formatCode="#,##0">
                  <c:v>1350000</c:v>
                </c:pt>
                <c:pt idx="1">
                  <c:v>1400000</c:v>
                </c:pt>
                <c:pt idx="2">
                  <c:v>1850000</c:v>
                </c:pt>
                <c:pt idx="3">
                  <c:v>1900000</c:v>
                </c:pt>
                <c:pt idx="4">
                  <c:v>1700000</c:v>
                </c:pt>
                <c:pt idx="5">
                  <c:v>1500000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Export (EUR)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76000"/>
                    <a:shade val="51000"/>
                    <a:satMod val="130000"/>
                  </a:schemeClr>
                </a:gs>
                <a:gs pos="80000">
                  <a:schemeClr val="accent6">
                    <a:shade val="76000"/>
                    <a:shade val="93000"/>
                    <a:satMod val="130000"/>
                  </a:schemeClr>
                </a:gs>
                <a:gs pos="100000">
                  <a:schemeClr val="accent6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Munka1!$A$2:$A$7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Munka1!$C$2:$C$7</c:f>
              <c:numCache>
                <c:formatCode>General</c:formatCode>
                <c:ptCount val="6"/>
                <c:pt idx="0">
                  <c:v>15500</c:v>
                </c:pt>
                <c:pt idx="1">
                  <c:v>42500</c:v>
                </c:pt>
                <c:pt idx="2">
                  <c:v>480000</c:v>
                </c:pt>
                <c:pt idx="3">
                  <c:v>800000</c:v>
                </c:pt>
                <c:pt idx="4">
                  <c:v>700000</c:v>
                </c:pt>
                <c:pt idx="5">
                  <c:v>750000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663340624"/>
        <c:axId val="-663346608"/>
      </c:barChart>
      <c:catAx>
        <c:axId val="-66334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63346608"/>
        <c:crosses val="autoZero"/>
        <c:auto val="1"/>
        <c:lblAlgn val="ctr"/>
        <c:lblOffset val="100"/>
        <c:noMultiLvlLbl val="0"/>
      </c:catAx>
      <c:valAx>
        <c:axId val="-66334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63340624"/>
        <c:crosses val="autoZero"/>
        <c:crossBetween val="between"/>
        <c:majorUnit val="50000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3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68CCF-317C-4CEB-8E9A-A3B74CAE0C1F}" type="doc">
      <dgm:prSet loTypeId="urn:microsoft.com/office/officeart/2005/8/layout/arrow2" loCatId="process" qsTypeId="urn:microsoft.com/office/officeart/2005/8/quickstyle/simple1" qsCatId="simple" csTypeId="urn:microsoft.com/office/officeart/2005/8/colors/accent3_1" csCatId="accent3" phldr="1"/>
      <dgm:spPr/>
    </dgm:pt>
    <dgm:pt modelId="{0352B3FC-D785-4A03-A903-7B70B1C52E88}">
      <dgm:prSet phldrT="[Szöveg]" custT="1"/>
      <dgm:spPr/>
      <dgm:t>
        <a:bodyPr/>
        <a:lstStyle/>
        <a:p>
          <a:r>
            <a:rPr lang="hu-HU" sz="1400" b="1" dirty="0" smtClean="0"/>
            <a:t>Budapest</a:t>
          </a:r>
          <a:endParaRPr lang="hu-HU" sz="1400" b="1" dirty="0"/>
        </a:p>
      </dgm:t>
    </dgm:pt>
    <dgm:pt modelId="{9B46BE69-76FB-4887-85D5-B3A8CEF388EE}" type="parTrans" cxnId="{2D6154BE-BDB4-4912-91B7-B37F40C5A56E}">
      <dgm:prSet/>
      <dgm:spPr/>
      <dgm:t>
        <a:bodyPr/>
        <a:lstStyle/>
        <a:p>
          <a:endParaRPr lang="hu-HU" sz="1400" b="1"/>
        </a:p>
      </dgm:t>
    </dgm:pt>
    <dgm:pt modelId="{2B9C7CB4-DAEC-4413-8686-D556C64DB68E}" type="sibTrans" cxnId="{2D6154BE-BDB4-4912-91B7-B37F40C5A56E}">
      <dgm:prSet/>
      <dgm:spPr/>
      <dgm:t>
        <a:bodyPr/>
        <a:lstStyle/>
        <a:p>
          <a:endParaRPr lang="hu-HU" sz="1400" b="1"/>
        </a:p>
      </dgm:t>
    </dgm:pt>
    <dgm:pt modelId="{044C34D2-89EC-4A0C-91D2-1F1E47FC7872}">
      <dgm:prSet phldrT="[Szöveg]" custT="1"/>
      <dgm:spPr/>
      <dgm:t>
        <a:bodyPr/>
        <a:lstStyle/>
        <a:p>
          <a:r>
            <a:rPr lang="hu-HU" sz="1400" b="1" dirty="0" smtClean="0"/>
            <a:t>Skopje</a:t>
          </a:r>
          <a:endParaRPr lang="hu-HU" sz="1400" b="1" dirty="0"/>
        </a:p>
      </dgm:t>
    </dgm:pt>
    <dgm:pt modelId="{9F2CCA1A-E2E8-43F5-BCB4-F91B48A95C69}" type="parTrans" cxnId="{DAB1AA8E-EEDB-45C0-AD20-9EF0622E813A}">
      <dgm:prSet/>
      <dgm:spPr/>
      <dgm:t>
        <a:bodyPr/>
        <a:lstStyle/>
        <a:p>
          <a:endParaRPr lang="hu-HU" sz="1400" b="1"/>
        </a:p>
      </dgm:t>
    </dgm:pt>
    <dgm:pt modelId="{C4374E9D-4230-460D-93C3-99A74666D28A}" type="sibTrans" cxnId="{DAB1AA8E-EEDB-45C0-AD20-9EF0622E813A}">
      <dgm:prSet/>
      <dgm:spPr/>
      <dgm:t>
        <a:bodyPr/>
        <a:lstStyle/>
        <a:p>
          <a:endParaRPr lang="hu-HU" sz="1400" b="1"/>
        </a:p>
      </dgm:t>
    </dgm:pt>
    <dgm:pt modelId="{9109D01F-74D5-43F0-9D55-FAD2E107867C}">
      <dgm:prSet phldrT="[Szöveg]" custT="1"/>
      <dgm:spPr/>
      <dgm:t>
        <a:bodyPr/>
        <a:lstStyle/>
        <a:p>
          <a:r>
            <a:rPr lang="hu-HU" sz="1400" b="1" dirty="0" smtClean="0"/>
            <a:t>Ankara</a:t>
          </a:r>
          <a:endParaRPr lang="hu-HU" sz="1400" b="1" dirty="0"/>
        </a:p>
      </dgm:t>
    </dgm:pt>
    <dgm:pt modelId="{B3E0ECCC-2BC3-414B-A232-1AB243DAC253}" type="parTrans" cxnId="{B6B4D7D3-A599-4635-AC88-FD950CC6A464}">
      <dgm:prSet/>
      <dgm:spPr/>
      <dgm:t>
        <a:bodyPr/>
        <a:lstStyle/>
        <a:p>
          <a:endParaRPr lang="hu-HU" sz="1400" b="1"/>
        </a:p>
      </dgm:t>
    </dgm:pt>
    <dgm:pt modelId="{4EBBBFFF-16E0-45E7-8FE1-A8DD85C85548}" type="sibTrans" cxnId="{B6B4D7D3-A599-4635-AC88-FD950CC6A464}">
      <dgm:prSet/>
      <dgm:spPr/>
      <dgm:t>
        <a:bodyPr/>
        <a:lstStyle/>
        <a:p>
          <a:endParaRPr lang="hu-HU" sz="1400" b="1"/>
        </a:p>
      </dgm:t>
    </dgm:pt>
    <dgm:pt modelId="{7C65080B-49B5-4DB0-983B-340792ED7BEB}">
      <dgm:prSet phldrT="[Szöveg]" custT="1"/>
      <dgm:spPr/>
      <dgm:t>
        <a:bodyPr/>
        <a:lstStyle/>
        <a:p>
          <a:r>
            <a:rPr lang="hu-HU" sz="1400" b="1" dirty="0" smtClean="0"/>
            <a:t>Baku</a:t>
          </a:r>
          <a:endParaRPr lang="hu-HU" sz="1400" b="1" dirty="0"/>
        </a:p>
      </dgm:t>
    </dgm:pt>
    <dgm:pt modelId="{1D8CDB06-BA17-4F0E-A649-59F981C3C56D}" type="parTrans" cxnId="{D3D8FBDC-E031-4A6E-BA16-60770E83D9C7}">
      <dgm:prSet/>
      <dgm:spPr/>
      <dgm:t>
        <a:bodyPr/>
        <a:lstStyle/>
        <a:p>
          <a:endParaRPr lang="hu-HU" sz="1400" b="1"/>
        </a:p>
      </dgm:t>
    </dgm:pt>
    <dgm:pt modelId="{52DCD7E5-B08E-4250-92B1-9E9F3BA05152}" type="sibTrans" cxnId="{D3D8FBDC-E031-4A6E-BA16-60770E83D9C7}">
      <dgm:prSet/>
      <dgm:spPr/>
      <dgm:t>
        <a:bodyPr/>
        <a:lstStyle/>
        <a:p>
          <a:endParaRPr lang="hu-HU" sz="1400" b="1"/>
        </a:p>
      </dgm:t>
    </dgm:pt>
    <dgm:pt modelId="{A5C5DAE4-1868-4E98-8B2F-85DE03503CA9}" type="pres">
      <dgm:prSet presAssocID="{43968CCF-317C-4CEB-8E9A-A3B74CAE0C1F}" presName="arrowDiagram" presStyleCnt="0">
        <dgm:presLayoutVars>
          <dgm:chMax val="5"/>
          <dgm:dir/>
          <dgm:resizeHandles val="exact"/>
        </dgm:presLayoutVars>
      </dgm:prSet>
      <dgm:spPr/>
    </dgm:pt>
    <dgm:pt modelId="{11921373-0716-4DEF-A887-20FB1F4DB8DC}" type="pres">
      <dgm:prSet presAssocID="{43968CCF-317C-4CEB-8E9A-A3B74CAE0C1F}" presName="arrow" presStyleLbl="bgShp" presStyleIdx="0" presStyleCnt="1"/>
      <dgm:spPr/>
    </dgm:pt>
    <dgm:pt modelId="{1B782FD3-884B-459F-B02C-B9F67B2B3AA1}" type="pres">
      <dgm:prSet presAssocID="{43968CCF-317C-4CEB-8E9A-A3B74CAE0C1F}" presName="arrowDiagram4" presStyleCnt="0"/>
      <dgm:spPr/>
    </dgm:pt>
    <dgm:pt modelId="{0EE8E4FD-317A-4D92-B468-A0B9BA5745DB}" type="pres">
      <dgm:prSet presAssocID="{0352B3FC-D785-4A03-A903-7B70B1C52E88}" presName="bullet4a" presStyleLbl="node1" presStyleIdx="0" presStyleCnt="4"/>
      <dgm:spPr/>
    </dgm:pt>
    <dgm:pt modelId="{153E8BCF-8F14-4A17-884A-91E9FA714B5A}" type="pres">
      <dgm:prSet presAssocID="{0352B3FC-D785-4A03-A903-7B70B1C52E88}" presName="textBox4a" presStyleLbl="revTx" presStyleIdx="0" presStyleCnt="4" custScaleX="184278" custScaleY="6727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40BC48-BA97-4DFA-80FC-699EA72267E3}" type="pres">
      <dgm:prSet presAssocID="{044C34D2-89EC-4A0C-91D2-1F1E47FC7872}" presName="bullet4b" presStyleLbl="node1" presStyleIdx="1" presStyleCnt="4"/>
      <dgm:spPr/>
    </dgm:pt>
    <dgm:pt modelId="{D7A7735A-A400-4172-A02D-FC4CA533DB37}" type="pres">
      <dgm:prSet presAssocID="{044C34D2-89EC-4A0C-91D2-1F1E47FC7872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F9E670-573F-4E4F-BF08-E24FAA54964F}" type="pres">
      <dgm:prSet presAssocID="{9109D01F-74D5-43F0-9D55-FAD2E107867C}" presName="bullet4c" presStyleLbl="node1" presStyleIdx="2" presStyleCnt="4"/>
      <dgm:spPr/>
    </dgm:pt>
    <dgm:pt modelId="{0B0C3195-B313-4946-8AC5-974C653712C1}" type="pres">
      <dgm:prSet presAssocID="{9109D01F-74D5-43F0-9D55-FAD2E107867C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33C372-98A0-4EDD-A70E-16FFB2E30EBE}" type="pres">
      <dgm:prSet presAssocID="{7C65080B-49B5-4DB0-983B-340792ED7BEB}" presName="bullet4d" presStyleLbl="node1" presStyleIdx="3" presStyleCnt="4"/>
      <dgm:spPr/>
    </dgm:pt>
    <dgm:pt modelId="{A614D811-9327-4BFC-BCE9-AADF2EA404F1}" type="pres">
      <dgm:prSet presAssocID="{7C65080B-49B5-4DB0-983B-340792ED7BEB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3D8FBDC-E031-4A6E-BA16-60770E83D9C7}" srcId="{43968CCF-317C-4CEB-8E9A-A3B74CAE0C1F}" destId="{7C65080B-49B5-4DB0-983B-340792ED7BEB}" srcOrd="3" destOrd="0" parTransId="{1D8CDB06-BA17-4F0E-A649-59F981C3C56D}" sibTransId="{52DCD7E5-B08E-4250-92B1-9E9F3BA05152}"/>
    <dgm:cxn modelId="{2685D9E0-3E76-4A48-A5AC-6C6AFF041031}" type="presOf" srcId="{9109D01F-74D5-43F0-9D55-FAD2E107867C}" destId="{0B0C3195-B313-4946-8AC5-974C653712C1}" srcOrd="0" destOrd="0" presId="urn:microsoft.com/office/officeart/2005/8/layout/arrow2"/>
    <dgm:cxn modelId="{DAB1AA8E-EEDB-45C0-AD20-9EF0622E813A}" srcId="{43968CCF-317C-4CEB-8E9A-A3B74CAE0C1F}" destId="{044C34D2-89EC-4A0C-91D2-1F1E47FC7872}" srcOrd="1" destOrd="0" parTransId="{9F2CCA1A-E2E8-43F5-BCB4-F91B48A95C69}" sibTransId="{C4374E9D-4230-460D-93C3-99A74666D28A}"/>
    <dgm:cxn modelId="{2D6154BE-BDB4-4912-91B7-B37F40C5A56E}" srcId="{43968CCF-317C-4CEB-8E9A-A3B74CAE0C1F}" destId="{0352B3FC-D785-4A03-A903-7B70B1C52E88}" srcOrd="0" destOrd="0" parTransId="{9B46BE69-76FB-4887-85D5-B3A8CEF388EE}" sibTransId="{2B9C7CB4-DAEC-4413-8686-D556C64DB68E}"/>
    <dgm:cxn modelId="{D2D348F4-CB64-413B-B991-4761F2ABF763}" type="presOf" srcId="{43968CCF-317C-4CEB-8E9A-A3B74CAE0C1F}" destId="{A5C5DAE4-1868-4E98-8B2F-85DE03503CA9}" srcOrd="0" destOrd="0" presId="urn:microsoft.com/office/officeart/2005/8/layout/arrow2"/>
    <dgm:cxn modelId="{6F73477D-5B7E-443F-98DB-4D8FD03F65C1}" type="presOf" srcId="{0352B3FC-D785-4A03-A903-7B70B1C52E88}" destId="{153E8BCF-8F14-4A17-884A-91E9FA714B5A}" srcOrd="0" destOrd="0" presId="urn:microsoft.com/office/officeart/2005/8/layout/arrow2"/>
    <dgm:cxn modelId="{079A84AE-4712-4D99-8CBF-7A1C9211375F}" type="presOf" srcId="{044C34D2-89EC-4A0C-91D2-1F1E47FC7872}" destId="{D7A7735A-A400-4172-A02D-FC4CA533DB37}" srcOrd="0" destOrd="0" presId="urn:microsoft.com/office/officeart/2005/8/layout/arrow2"/>
    <dgm:cxn modelId="{B6B4D7D3-A599-4635-AC88-FD950CC6A464}" srcId="{43968CCF-317C-4CEB-8E9A-A3B74CAE0C1F}" destId="{9109D01F-74D5-43F0-9D55-FAD2E107867C}" srcOrd="2" destOrd="0" parTransId="{B3E0ECCC-2BC3-414B-A232-1AB243DAC253}" sibTransId="{4EBBBFFF-16E0-45E7-8FE1-A8DD85C85548}"/>
    <dgm:cxn modelId="{C17D28C9-413E-4EC3-AFC7-002796C0BC1F}" type="presOf" srcId="{7C65080B-49B5-4DB0-983B-340792ED7BEB}" destId="{A614D811-9327-4BFC-BCE9-AADF2EA404F1}" srcOrd="0" destOrd="0" presId="urn:microsoft.com/office/officeart/2005/8/layout/arrow2"/>
    <dgm:cxn modelId="{8249AB32-A887-4E41-A0C1-B4D103B549E2}" type="presParOf" srcId="{A5C5DAE4-1868-4E98-8B2F-85DE03503CA9}" destId="{11921373-0716-4DEF-A887-20FB1F4DB8DC}" srcOrd="0" destOrd="0" presId="urn:microsoft.com/office/officeart/2005/8/layout/arrow2"/>
    <dgm:cxn modelId="{DEE082C7-843C-4C6D-8A41-3E00D257DC38}" type="presParOf" srcId="{A5C5DAE4-1868-4E98-8B2F-85DE03503CA9}" destId="{1B782FD3-884B-459F-B02C-B9F67B2B3AA1}" srcOrd="1" destOrd="0" presId="urn:microsoft.com/office/officeart/2005/8/layout/arrow2"/>
    <dgm:cxn modelId="{3E2BE2C6-DB9F-42A6-920D-07C06E2A1E6F}" type="presParOf" srcId="{1B782FD3-884B-459F-B02C-B9F67B2B3AA1}" destId="{0EE8E4FD-317A-4D92-B468-A0B9BA5745DB}" srcOrd="0" destOrd="0" presId="urn:microsoft.com/office/officeart/2005/8/layout/arrow2"/>
    <dgm:cxn modelId="{BD38767F-C217-4A36-BA0D-DE10B96D91D0}" type="presParOf" srcId="{1B782FD3-884B-459F-B02C-B9F67B2B3AA1}" destId="{153E8BCF-8F14-4A17-884A-91E9FA714B5A}" srcOrd="1" destOrd="0" presId="urn:microsoft.com/office/officeart/2005/8/layout/arrow2"/>
    <dgm:cxn modelId="{665016F0-1E97-49F8-9BE2-BFAC14BC9DAF}" type="presParOf" srcId="{1B782FD3-884B-459F-B02C-B9F67B2B3AA1}" destId="{2B40BC48-BA97-4DFA-80FC-699EA72267E3}" srcOrd="2" destOrd="0" presId="urn:microsoft.com/office/officeart/2005/8/layout/arrow2"/>
    <dgm:cxn modelId="{30CF7ADF-C59D-4AE9-94DA-03F042652BE0}" type="presParOf" srcId="{1B782FD3-884B-459F-B02C-B9F67B2B3AA1}" destId="{D7A7735A-A400-4172-A02D-FC4CA533DB37}" srcOrd="3" destOrd="0" presId="urn:microsoft.com/office/officeart/2005/8/layout/arrow2"/>
    <dgm:cxn modelId="{520F35BD-5194-4DBD-A2B4-E02AD1D16235}" type="presParOf" srcId="{1B782FD3-884B-459F-B02C-B9F67B2B3AA1}" destId="{63F9E670-573F-4E4F-BF08-E24FAA54964F}" srcOrd="4" destOrd="0" presId="urn:microsoft.com/office/officeart/2005/8/layout/arrow2"/>
    <dgm:cxn modelId="{BDEE8C83-BE81-4F42-827D-5C5F02BB5D73}" type="presParOf" srcId="{1B782FD3-884B-459F-B02C-B9F67B2B3AA1}" destId="{0B0C3195-B313-4946-8AC5-974C653712C1}" srcOrd="5" destOrd="0" presId="urn:microsoft.com/office/officeart/2005/8/layout/arrow2"/>
    <dgm:cxn modelId="{074DE5CB-3FD0-4B48-8203-C8F5138A86B7}" type="presParOf" srcId="{1B782FD3-884B-459F-B02C-B9F67B2B3AA1}" destId="{2633C372-98A0-4EDD-A70E-16FFB2E30EBE}" srcOrd="6" destOrd="0" presId="urn:microsoft.com/office/officeart/2005/8/layout/arrow2"/>
    <dgm:cxn modelId="{81AD6214-07DA-4CB1-9E02-F604AF056CE4}" type="presParOf" srcId="{1B782FD3-884B-459F-B02C-B9F67B2B3AA1}" destId="{A614D811-9327-4BFC-BCE9-AADF2EA404F1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1413-0F26-498C-A499-A0E6A4924BD3}" type="datetimeFigureOut">
              <a:rPr lang="hu-HU" smtClean="0"/>
              <a:pPr/>
              <a:t>2016. 06. 21.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35616-AE70-416F-9DF1-69BCC0AE141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06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4246240" cy="1470025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98437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pic>
        <p:nvPicPr>
          <p:cNvPr id="8" name="Picture 7"/>
          <p:cNvPicPr preferRelativeResize="0"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093793"/>
            <a:ext cx="3528000" cy="5189392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702344"/>
            <a:ext cx="8064000" cy="623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532440" y="702344"/>
            <a:ext cx="612000" cy="623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3" y="60267"/>
            <a:ext cx="1434273" cy="56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8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305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28133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3305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10" name="Rectangle 9"/>
          <p:cNvSpPr/>
          <p:nvPr userDrawn="1"/>
        </p:nvSpPr>
        <p:spPr>
          <a:xfrm>
            <a:off x="0" y="620712"/>
            <a:ext cx="8087692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1600" i="1" dirty="0" smtClean="0">
                <a:solidFill>
                  <a:schemeClr val="bg1"/>
                </a:solidFill>
              </a:rPr>
              <a:t>To bring out the best</a:t>
            </a:r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532440" y="620712"/>
            <a:ext cx="612000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13" name="Title 5"/>
          <p:cNvSpPr>
            <a:spLocks noGrp="1"/>
          </p:cNvSpPr>
          <p:nvPr>
            <p:ph type="title"/>
          </p:nvPr>
        </p:nvSpPr>
        <p:spPr>
          <a:xfrm>
            <a:off x="107504" y="71394"/>
            <a:ext cx="7980188" cy="477286"/>
          </a:xfrm>
          <a:prstGeom prst="rect">
            <a:avLst/>
          </a:prstGeom>
        </p:spPr>
        <p:txBody>
          <a:bodyPr/>
          <a:lstStyle>
            <a:lvl1pPr algn="l">
              <a:defRPr lang="hu-HU" sz="3600" b="1" kern="1200" cap="none" spc="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7583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20712"/>
            <a:ext cx="8087692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1600" i="1" dirty="0" smtClean="0">
                <a:solidFill>
                  <a:schemeClr val="bg1"/>
                </a:solidFill>
              </a:rPr>
              <a:t>To bring out the best</a:t>
            </a:r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532440" y="620712"/>
            <a:ext cx="612000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107504" y="71394"/>
            <a:ext cx="7980188" cy="477286"/>
          </a:xfrm>
          <a:prstGeom prst="rect">
            <a:avLst/>
          </a:prstGeom>
        </p:spPr>
        <p:txBody>
          <a:bodyPr/>
          <a:lstStyle>
            <a:lvl1pPr algn="l">
              <a:defRPr lang="hu-HU" sz="3600" b="1" kern="1200" cap="none" spc="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977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20712"/>
            <a:ext cx="8087692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1600" i="1" dirty="0" smtClean="0">
                <a:solidFill>
                  <a:schemeClr val="bg1"/>
                </a:solidFill>
              </a:rPr>
              <a:t>To bring out the best</a:t>
            </a:r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532440" y="620712"/>
            <a:ext cx="612000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107504" y="71394"/>
            <a:ext cx="7980188" cy="477286"/>
          </a:xfrm>
          <a:prstGeom prst="rect">
            <a:avLst/>
          </a:prstGeom>
        </p:spPr>
        <p:txBody>
          <a:bodyPr/>
          <a:lstStyle>
            <a:lvl1pPr algn="l">
              <a:defRPr lang="hu-HU" sz="3600" b="1" kern="1200" cap="none" spc="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8132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3008313" cy="81441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6"/>
            <a:ext cx="5111750" cy="507342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916832"/>
            <a:ext cx="3008313" cy="4209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20712"/>
            <a:ext cx="8087692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1600" i="1" dirty="0" smtClean="0">
                <a:solidFill>
                  <a:schemeClr val="bg1"/>
                </a:solidFill>
              </a:rPr>
              <a:t>To bring out the best</a:t>
            </a:r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8532440" y="620712"/>
            <a:ext cx="612000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30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4743"/>
            <a:ext cx="5486400" cy="360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20712"/>
            <a:ext cx="8087692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1600" i="1" dirty="0" smtClean="0">
                <a:solidFill>
                  <a:schemeClr val="bg1"/>
                </a:solidFill>
              </a:rPr>
              <a:t>To bring out the best</a:t>
            </a:r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532440" y="620712"/>
            <a:ext cx="612000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24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40960" cy="92697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520" y="1988840"/>
            <a:ext cx="864096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Rectangle 6"/>
          <p:cNvSpPr/>
          <p:nvPr userDrawn="1"/>
        </p:nvSpPr>
        <p:spPr>
          <a:xfrm>
            <a:off x="0" y="620712"/>
            <a:ext cx="8087692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1600" i="1" dirty="0" smtClean="0">
                <a:solidFill>
                  <a:schemeClr val="bg1"/>
                </a:solidFill>
              </a:rPr>
              <a:t>To bring out the best</a:t>
            </a:r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532440" y="620712"/>
            <a:ext cx="612000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91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4744"/>
            <a:ext cx="6019800" cy="500141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Rectangle 6"/>
          <p:cNvSpPr/>
          <p:nvPr userDrawn="1"/>
        </p:nvSpPr>
        <p:spPr>
          <a:xfrm>
            <a:off x="0" y="620712"/>
            <a:ext cx="8087692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1600" i="1" dirty="0" smtClean="0">
                <a:solidFill>
                  <a:schemeClr val="bg1"/>
                </a:solidFill>
              </a:rPr>
              <a:t>To bring out the best</a:t>
            </a:r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532440" y="620712"/>
            <a:ext cx="612000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493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4246240" cy="1470025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98437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pic>
        <p:nvPicPr>
          <p:cNvPr id="8" name="Picture 7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860" y="1042512"/>
            <a:ext cx="3560754" cy="51948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702344"/>
            <a:ext cx="8064000" cy="623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532440" y="702344"/>
            <a:ext cx="612000" cy="623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3" y="60267"/>
            <a:ext cx="1434273" cy="56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88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4246240" cy="1470025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98437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pic>
        <p:nvPicPr>
          <p:cNvPr id="8" name="Picture 7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384" y="1052736"/>
            <a:ext cx="3523755" cy="51948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702344"/>
            <a:ext cx="8064000" cy="623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532440" y="702344"/>
            <a:ext cx="612000" cy="623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3" y="60267"/>
            <a:ext cx="1434273" cy="56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88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4246240" cy="1470025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98437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702344"/>
            <a:ext cx="8064000" cy="623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532440" y="702344"/>
            <a:ext cx="612000" cy="623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3" y="60267"/>
            <a:ext cx="1434273" cy="56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41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4246240" cy="1470025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98437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pic>
        <p:nvPicPr>
          <p:cNvPr id="8" name="Picture 7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261" y="1052736"/>
            <a:ext cx="3530269" cy="51948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702344"/>
            <a:ext cx="8064000" cy="623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532440" y="702344"/>
            <a:ext cx="612000" cy="623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3" y="60267"/>
            <a:ext cx="1434273" cy="56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56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4246240" cy="1470025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98437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pic>
        <p:nvPicPr>
          <p:cNvPr id="8" name="Picture 7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430" y="1052736"/>
            <a:ext cx="3558168" cy="51948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702344"/>
            <a:ext cx="8064000" cy="623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532440" y="702344"/>
            <a:ext cx="612000" cy="623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3" y="60267"/>
            <a:ext cx="1434273" cy="56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4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20712"/>
            <a:ext cx="8087692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1600" i="1" dirty="0" smtClean="0">
                <a:solidFill>
                  <a:schemeClr val="bg1"/>
                </a:solidFill>
              </a:rPr>
              <a:t>To bring out the best</a:t>
            </a:r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8532440" y="620712"/>
            <a:ext cx="612000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539552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15392" y="1196752"/>
            <a:ext cx="8161064" cy="48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71394"/>
            <a:ext cx="7980188" cy="477286"/>
          </a:xfrm>
          <a:prstGeom prst="rect">
            <a:avLst/>
          </a:prstGeom>
        </p:spPr>
        <p:txBody>
          <a:bodyPr/>
          <a:lstStyle>
            <a:lvl1pPr algn="l">
              <a:defRPr lang="hu-HU" sz="3600" b="1" kern="1200" cap="none" spc="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6108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 spc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20712"/>
            <a:ext cx="8087692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1600" i="1" dirty="0" smtClean="0">
                <a:solidFill>
                  <a:schemeClr val="bg1"/>
                </a:solidFill>
              </a:rPr>
              <a:t>To bring out the best</a:t>
            </a:r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532440" y="620712"/>
            <a:ext cx="612000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166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0014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8" name="Rectangle 7"/>
          <p:cNvSpPr/>
          <p:nvPr userDrawn="1"/>
        </p:nvSpPr>
        <p:spPr>
          <a:xfrm>
            <a:off x="0" y="620712"/>
            <a:ext cx="8087692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1600" i="1" dirty="0" smtClean="0">
                <a:solidFill>
                  <a:schemeClr val="bg1"/>
                </a:solidFill>
              </a:rPr>
              <a:t>To bring out the best</a:t>
            </a:r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532440" y="620712"/>
            <a:ext cx="612000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12" name="Title 5"/>
          <p:cNvSpPr>
            <a:spLocks noGrp="1"/>
          </p:cNvSpPr>
          <p:nvPr>
            <p:ph type="title"/>
          </p:nvPr>
        </p:nvSpPr>
        <p:spPr>
          <a:xfrm>
            <a:off x="107504" y="71394"/>
            <a:ext cx="7980188" cy="477286"/>
          </a:xfrm>
          <a:prstGeom prst="rect">
            <a:avLst/>
          </a:prstGeom>
        </p:spPr>
        <p:txBody>
          <a:bodyPr/>
          <a:lstStyle>
            <a:lvl1pPr algn="l">
              <a:defRPr lang="hu-HU" sz="3600" b="1" kern="1200" cap="none" spc="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0404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381352"/>
            <a:ext cx="1691680" cy="216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1400" dirty="0" smtClean="0">
                <a:solidFill>
                  <a:schemeClr val="bg1"/>
                </a:solidFill>
              </a:rPr>
              <a:t>www.vialto.hu</a:t>
            </a:r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1776750" y="6381352"/>
            <a:ext cx="7367249" cy="216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dirty="0" smtClean="0"/>
              <a:t>Vialto Consulting </a:t>
            </a:r>
            <a:endParaRPr lang="hu-HU" sz="14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172400" y="0"/>
            <a:ext cx="288000" cy="9087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046132" y="552088"/>
            <a:ext cx="55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13BD0DD-B0C7-43AE-B019-52542B860D81}" type="slidenum">
              <a:rPr lang="hu-HU" sz="18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85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18" Type="http://schemas.openxmlformats.org/officeDocument/2006/relationships/image" Target="../media/image24.jpeg"/><Relationship Id="rId3" Type="http://schemas.openxmlformats.org/officeDocument/2006/relationships/image" Target="../media/image9.png"/><Relationship Id="rId21" Type="http://schemas.openxmlformats.org/officeDocument/2006/relationships/image" Target="../media/image27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17" Type="http://schemas.openxmlformats.org/officeDocument/2006/relationships/image" Target="../media/image23.jpeg"/><Relationship Id="rId25" Type="http://schemas.openxmlformats.org/officeDocument/2006/relationships/image" Target="../media/image31.png"/><Relationship Id="rId2" Type="http://schemas.openxmlformats.org/officeDocument/2006/relationships/image" Target="../media/image8.png"/><Relationship Id="rId16" Type="http://schemas.openxmlformats.org/officeDocument/2006/relationships/image" Target="../media/image22.jpe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24" Type="http://schemas.openxmlformats.org/officeDocument/2006/relationships/image" Target="../media/image30.jpeg"/><Relationship Id="rId5" Type="http://schemas.openxmlformats.org/officeDocument/2006/relationships/image" Target="../media/image11.png"/><Relationship Id="rId15" Type="http://schemas.openxmlformats.org/officeDocument/2006/relationships/image" Target="../media/image21.jpeg"/><Relationship Id="rId23" Type="http://schemas.openxmlformats.org/officeDocument/2006/relationships/image" Target="../media/image29.png"/><Relationship Id="rId10" Type="http://schemas.openxmlformats.org/officeDocument/2006/relationships/image" Target="../media/image16.jpeg"/><Relationship Id="rId19" Type="http://schemas.openxmlformats.org/officeDocument/2006/relationships/image" Target="../media/image25.jpeg"/><Relationship Id="rId4" Type="http://schemas.openxmlformats.org/officeDocument/2006/relationships/image" Target="../media/image10.pn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Relationship Id="rId22" Type="http://schemas.openxmlformats.org/officeDocument/2006/relationships/image" Target="../media/image2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ép 13" descr="KÉ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27376" y="2636912"/>
            <a:ext cx="4932040" cy="327928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1785802"/>
          </a:xfrm>
        </p:spPr>
        <p:txBody>
          <a:bodyPr/>
          <a:lstStyle/>
          <a:p>
            <a:pPr algn="l"/>
            <a:r>
              <a:rPr lang="hu-HU" sz="4000" dirty="0" err="1" smtClean="0"/>
              <a:t>Vialto</a:t>
            </a:r>
            <a:r>
              <a:rPr lang="hu-HU" sz="4000" dirty="0" smtClean="0"/>
              <a:t> Consulting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GB" sz="3200" dirty="0" smtClean="0"/>
              <a:t>						</a:t>
            </a:r>
            <a:r>
              <a:rPr lang="en-GB" sz="2400" b="0" dirty="0" smtClean="0"/>
              <a:t>Áron Nemes</a:t>
            </a:r>
            <a:br>
              <a:rPr lang="en-GB" sz="2400" b="0" dirty="0" smtClean="0"/>
            </a:br>
            <a:r>
              <a:rPr lang="en-GB" sz="2400" b="0" dirty="0" smtClean="0"/>
              <a:t>						Managing Partner</a:t>
            </a:r>
            <a:endParaRPr lang="hu-HU" sz="2400" b="0" dirty="0"/>
          </a:p>
        </p:txBody>
      </p:sp>
      <p:sp>
        <p:nvSpPr>
          <p:cNvPr id="4" name="Szövegdoboz 3"/>
          <p:cNvSpPr txBox="1"/>
          <p:nvPr/>
        </p:nvSpPr>
        <p:spPr>
          <a:xfrm>
            <a:off x="2015208" y="5013176"/>
            <a:ext cx="3096344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hu-HU" b="1" spc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Vijaya" pitchFamily="34" charset="0"/>
              </a:rPr>
              <a:t>EXPERTISE</a:t>
            </a:r>
            <a:endParaRPr lang="hu-HU" b="1" spc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Vijaya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303240" y="4561956"/>
            <a:ext cx="6840760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hu-HU" b="1" spc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Vijaya" pitchFamily="34" charset="0"/>
              </a:rPr>
              <a:t>COMPLEX METHODOLOGY</a:t>
            </a:r>
            <a:endParaRPr lang="hu-HU" b="1" spc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Vijaya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399035" y="5396905"/>
            <a:ext cx="367240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hu-HU" b="1" spc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Vijaya" pitchFamily="34" charset="0"/>
              </a:rPr>
              <a:t>CLIENT FOCUS</a:t>
            </a:r>
            <a:endParaRPr lang="hu-HU" b="1" spc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Vijaya" pitchFamily="34" charset="0"/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3604832" y="3140968"/>
            <a:ext cx="252000" cy="2592288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1665801" y="4142968"/>
            <a:ext cx="352839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hu-HU" b="1" spc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Vijaya" pitchFamily="34" charset="0"/>
              </a:rPr>
              <a:t>COOPERATION</a:t>
            </a:r>
            <a:endParaRPr lang="hu-HU" b="1" spc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Vijaya" pitchFamily="34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1511152" y="3656328"/>
            <a:ext cx="5976664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hu-HU" b="1" spc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Vijaya" pitchFamily="34" charset="0"/>
              </a:rPr>
              <a:t>STRATEGIC APPROACH</a:t>
            </a:r>
            <a:endParaRPr lang="hu-HU" b="1" spc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Vijaya" pitchFamily="34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750040" y="3212976"/>
            <a:ext cx="352839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hu-HU" b="1" spc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Vijaya" pitchFamily="34" charset="0"/>
              </a:rPr>
              <a:t>ADDED VALUE</a:t>
            </a:r>
            <a:endParaRPr lang="hu-HU" b="1" spc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Vijay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églalap 12"/>
          <p:cNvSpPr/>
          <p:nvPr/>
        </p:nvSpPr>
        <p:spPr>
          <a:xfrm>
            <a:off x="179512" y="1268760"/>
            <a:ext cx="3384376" cy="4464496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</a:pPr>
            <a:r>
              <a:rPr lang="en-GB" b="1" dirty="0" smtClean="0">
                <a:solidFill>
                  <a:srgbClr val="C00000"/>
                </a:solidFill>
              </a:rPr>
              <a:t>201</a:t>
            </a:r>
            <a:r>
              <a:rPr lang="hu-HU" b="1" dirty="0" smtClean="0">
                <a:solidFill>
                  <a:srgbClr val="C00000"/>
                </a:solidFill>
              </a:rPr>
              <a:t>3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u-HU" sz="1600" b="1" dirty="0" smtClean="0">
                <a:solidFill>
                  <a:schemeClr val="accent2">
                    <a:lumMod val="50000"/>
                  </a:schemeClr>
                </a:solidFill>
              </a:rPr>
              <a:t>Gold and Silver </a:t>
            </a:r>
            <a:r>
              <a:rPr lang="hu-HU" sz="1600" b="1" dirty="0" err="1" smtClean="0">
                <a:solidFill>
                  <a:schemeClr val="accent2">
                    <a:lumMod val="50000"/>
                  </a:schemeClr>
                </a:solidFill>
              </a:rPr>
              <a:t>Medals</a:t>
            </a:r>
            <a:r>
              <a:rPr lang="hu-HU" sz="1600" b="1" dirty="0" smtClean="0">
                <a:solidFill>
                  <a:schemeClr val="accent2">
                    <a:lumMod val="50000"/>
                  </a:schemeClr>
                </a:solidFill>
              </a:rPr>
              <a:t> of Constantinus International Award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</a:pPr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</a:rPr>
              <a:t>– honoured by the ICMCI</a:t>
            </a:r>
            <a:endParaRPr lang="hu-HU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defTabSz="711200">
              <a:lnSpc>
                <a:spcPct val="90000"/>
              </a:lnSpc>
              <a:spcBef>
                <a:spcPct val="0"/>
              </a:spcBef>
            </a:pPr>
            <a:endParaRPr lang="hu-HU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defTabSz="711200">
              <a:lnSpc>
                <a:spcPct val="90000"/>
              </a:lnSpc>
              <a:spcBef>
                <a:spcPct val="0"/>
              </a:spcBef>
            </a:pPr>
            <a:r>
              <a:rPr lang="hu-HU" b="1" dirty="0" smtClean="0">
                <a:solidFill>
                  <a:srgbClr val="C00000"/>
                </a:solidFill>
              </a:rPr>
              <a:t>2012</a:t>
            </a:r>
            <a:endParaRPr lang="en-GB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“Consulting Project of the Year” - Gabriel Al-Salem International Award for Excellence in Consulting</a:t>
            </a:r>
            <a:endParaRPr lang="hu-HU" sz="1600" b="1" dirty="0" smtClean="0">
              <a:solidFill>
                <a:srgbClr val="C00000"/>
              </a:solidFill>
            </a:endParaRPr>
          </a:p>
          <a:p>
            <a:pPr algn="ctr" defTabSz="711200">
              <a:lnSpc>
                <a:spcPct val="90000"/>
              </a:lnSpc>
              <a:spcBef>
                <a:spcPct val="0"/>
              </a:spcBef>
            </a:pPr>
            <a:endParaRPr lang="en-GB" sz="1600" b="1" dirty="0" smtClean="0">
              <a:solidFill>
                <a:srgbClr val="C00000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</a:rPr>
              <a:t>"Excellent Consultant of the </a:t>
            </a:r>
          </a:p>
          <a:p>
            <a:pPr algn="ctr"/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</a:rPr>
              <a:t>Year " – awarded by the Budapest Chamber of Commerce and Industry</a:t>
            </a:r>
            <a:endParaRPr lang="hu-HU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hu-HU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defTabSz="711200">
              <a:lnSpc>
                <a:spcPct val="90000"/>
              </a:lnSpc>
              <a:spcBef>
                <a:spcPct val="0"/>
              </a:spcBef>
            </a:pPr>
            <a:r>
              <a:rPr lang="en-GB" b="1" dirty="0" smtClean="0">
                <a:solidFill>
                  <a:srgbClr val="C00000"/>
                </a:solidFill>
              </a:rPr>
              <a:t>2011</a:t>
            </a:r>
          </a:p>
          <a:p>
            <a:pPr algn="ctr"/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</a:rPr>
              <a:t>„Silver Medal of the Constantinus Global Management Consulting  Award” – honoured by the ICMCI</a:t>
            </a:r>
            <a:endParaRPr lang="hu-HU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15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177800" indent="-177800">
              <a:spcBef>
                <a:spcPts val="300"/>
              </a:spcBef>
              <a:buFont typeface="Arial" pitchFamily="34" charset="0"/>
              <a:buChar char="•"/>
            </a:pPr>
            <a:endParaRPr lang="en-GB" sz="15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77800" indent="-177800">
              <a:spcBef>
                <a:spcPts val="300"/>
              </a:spcBef>
            </a:pPr>
            <a:endParaRPr lang="en-GB" sz="15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77800" indent="-177800" algn="ctr">
              <a:spcBef>
                <a:spcPts val="300"/>
              </a:spcBef>
            </a:pPr>
            <a:r>
              <a:rPr lang="en-GB" sz="15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defTabSz="623888"/>
            <a:r>
              <a:rPr lang="en-GB" sz="15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6" name="Title 2"/>
          <p:cNvSpPr>
            <a:spLocks noGrp="1"/>
          </p:cNvSpPr>
          <p:nvPr>
            <p:ph type="title"/>
          </p:nvPr>
        </p:nvSpPr>
        <p:spPr>
          <a:xfrm>
            <a:off x="107504" y="71394"/>
            <a:ext cx="7980188" cy="477286"/>
          </a:xfrm>
        </p:spPr>
        <p:txBody>
          <a:bodyPr/>
          <a:lstStyle/>
          <a:p>
            <a:r>
              <a:rPr lang="en-US" sz="2800" dirty="0" smtClean="0"/>
              <a:t>Strategic and IT Consultancy </a:t>
            </a:r>
            <a:r>
              <a:rPr lang="hu-HU" sz="2800" dirty="0" err="1" smtClean="0"/>
              <a:t>worldwide</a:t>
            </a:r>
            <a:endParaRPr lang="hu-HU" sz="2800" dirty="0"/>
          </a:p>
        </p:txBody>
      </p:sp>
      <p:graphicFrame>
        <p:nvGraphicFramePr>
          <p:cNvPr id="38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764400"/>
              </p:ext>
            </p:extLst>
          </p:nvPr>
        </p:nvGraphicFramePr>
        <p:xfrm>
          <a:off x="4139952" y="1124744"/>
          <a:ext cx="486003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23438097"/>
              </p:ext>
            </p:extLst>
          </p:nvPr>
        </p:nvGraphicFramePr>
        <p:xfrm>
          <a:off x="3923928" y="4221088"/>
          <a:ext cx="6360368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Complex approach and skills</a:t>
            </a:r>
            <a:endParaRPr lang="en-US" sz="2200" dirty="0"/>
          </a:p>
        </p:txBody>
      </p:sp>
      <p:sp>
        <p:nvSpPr>
          <p:cNvPr id="27" name="Nagy zárójel 26"/>
          <p:cNvSpPr/>
          <p:nvPr/>
        </p:nvSpPr>
        <p:spPr>
          <a:xfrm>
            <a:off x="6084168" y="5085184"/>
            <a:ext cx="2736304" cy="715089"/>
          </a:xfrm>
          <a:prstGeom prst="bracketPair">
            <a:avLst/>
          </a:prstGeom>
          <a:noFill/>
          <a:ln w="85725" cmpd="dbl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</a:t>
            </a: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Nagy zárójel 28"/>
          <p:cNvSpPr/>
          <p:nvPr/>
        </p:nvSpPr>
        <p:spPr>
          <a:xfrm>
            <a:off x="251520" y="1273751"/>
            <a:ext cx="2160240" cy="715089"/>
          </a:xfrm>
          <a:prstGeom prst="bracketPair">
            <a:avLst/>
          </a:prstGeom>
          <a:noFill/>
          <a:ln w="85725" cmpd="dbl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and IT </a:t>
            </a: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consultancy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 3"/>
          <p:cNvSpPr/>
          <p:nvPr/>
        </p:nvSpPr>
        <p:spPr>
          <a:xfrm rot="21119781">
            <a:off x="1193545" y="1628709"/>
            <a:ext cx="6004186" cy="3632229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Szövegdoboz 23"/>
          <p:cNvSpPr txBox="1"/>
          <p:nvPr/>
        </p:nvSpPr>
        <p:spPr>
          <a:xfrm>
            <a:off x="3059832" y="3789040"/>
            <a:ext cx="1944216" cy="578882"/>
          </a:xfrm>
          <a:prstGeom prst="bracketPair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1400" b="1" dirty="0" err="1" smtClean="0"/>
              <a:t>Database</a:t>
            </a:r>
            <a:r>
              <a:rPr lang="hu-HU" sz="1400" b="1" dirty="0" smtClean="0"/>
              <a:t> </a:t>
            </a:r>
            <a:r>
              <a:rPr lang="hu-HU" sz="1400" b="1" dirty="0" err="1" smtClean="0"/>
              <a:t>with</a:t>
            </a:r>
            <a:r>
              <a:rPr lang="hu-HU" sz="1400" b="1" dirty="0" smtClean="0"/>
              <a:t> 1500 </a:t>
            </a:r>
            <a:r>
              <a:rPr lang="hu-HU" sz="1400" b="1" dirty="0" err="1" smtClean="0"/>
              <a:t>experts</a:t>
            </a:r>
            <a:r>
              <a:rPr lang="hu-HU" sz="1400" b="1" dirty="0" smtClean="0"/>
              <a:t> and </a:t>
            </a:r>
            <a:r>
              <a:rPr lang="hu-HU" sz="1400" b="1" dirty="0" err="1" smtClean="0"/>
              <a:t>partners</a:t>
            </a:r>
            <a:endParaRPr lang="hu-HU" sz="1400" b="1" dirty="0" smtClean="0"/>
          </a:p>
        </p:txBody>
      </p:sp>
      <p:sp>
        <p:nvSpPr>
          <p:cNvPr id="25" name="Szövegdoboz 24"/>
          <p:cNvSpPr txBox="1"/>
          <p:nvPr/>
        </p:nvSpPr>
        <p:spPr>
          <a:xfrm>
            <a:off x="251520" y="5661248"/>
            <a:ext cx="2448272" cy="578882"/>
          </a:xfrm>
          <a:prstGeom prst="bracketPair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hu-HU" sz="1400" b="1" dirty="0" err="1" smtClean="0">
                <a:solidFill>
                  <a:schemeClr val="dk1"/>
                </a:solidFill>
              </a:rPr>
              <a:t>Knowledge</a:t>
            </a:r>
            <a:r>
              <a:rPr lang="hu-HU" sz="1400" b="1" dirty="0" smtClean="0">
                <a:solidFill>
                  <a:schemeClr val="dk1"/>
                </a:solidFill>
              </a:rPr>
              <a:t> </a:t>
            </a:r>
            <a:r>
              <a:rPr lang="hu-HU" sz="1400" b="1" dirty="0" err="1" smtClean="0">
                <a:solidFill>
                  <a:schemeClr val="dk1"/>
                </a:solidFill>
              </a:rPr>
              <a:t>in</a:t>
            </a:r>
            <a:r>
              <a:rPr lang="hu-HU" sz="1400" b="1" dirty="0" smtClean="0">
                <a:solidFill>
                  <a:schemeClr val="dk1"/>
                </a:solidFill>
              </a:rPr>
              <a:t> </a:t>
            </a:r>
            <a:r>
              <a:rPr lang="hu-HU" sz="1400" b="1" dirty="0" err="1" smtClean="0">
                <a:solidFill>
                  <a:schemeClr val="dk1"/>
                </a:solidFill>
              </a:rPr>
              <a:t>different</a:t>
            </a:r>
            <a:r>
              <a:rPr lang="hu-HU" sz="1400" b="1" dirty="0" smtClean="0">
                <a:solidFill>
                  <a:schemeClr val="dk1"/>
                </a:solidFill>
              </a:rPr>
              <a:t> </a:t>
            </a:r>
            <a:r>
              <a:rPr lang="hu-HU" sz="1400" b="1" dirty="0" err="1" smtClean="0">
                <a:solidFill>
                  <a:schemeClr val="dk1"/>
                </a:solidFill>
              </a:rPr>
              <a:t>financing</a:t>
            </a:r>
            <a:r>
              <a:rPr lang="hu-HU" sz="1400" b="1" dirty="0" smtClean="0">
                <a:solidFill>
                  <a:schemeClr val="dk1"/>
                </a:solidFill>
              </a:rPr>
              <a:t> </a:t>
            </a:r>
            <a:r>
              <a:rPr lang="hu-HU" sz="1400" b="1" dirty="0" err="1" smtClean="0">
                <a:solidFill>
                  <a:schemeClr val="dk1"/>
                </a:solidFill>
              </a:rPr>
              <a:t>solutions</a:t>
            </a:r>
            <a:endParaRPr lang="hu-HU" sz="1400" b="1" dirty="0" smtClean="0">
              <a:solidFill>
                <a:schemeClr val="dk1"/>
              </a:solidFill>
            </a:endParaRPr>
          </a:p>
        </p:txBody>
      </p:sp>
      <p:sp>
        <p:nvSpPr>
          <p:cNvPr id="22" name="Nagy zárójel 21"/>
          <p:cNvSpPr/>
          <p:nvPr/>
        </p:nvSpPr>
        <p:spPr>
          <a:xfrm>
            <a:off x="1907704" y="4797152"/>
            <a:ext cx="2448272" cy="578882"/>
          </a:xfrm>
          <a:prstGeom prst="bracketPair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b="1" dirty="0" err="1" smtClean="0"/>
              <a:t>Understand</a:t>
            </a:r>
            <a:r>
              <a:rPr lang="hu-HU" sz="1400" b="1" dirty="0" smtClean="0"/>
              <a:t>ing of </a:t>
            </a:r>
            <a:r>
              <a:rPr lang="en-US" sz="1400" b="1" dirty="0" smtClean="0"/>
              <a:t>local</a:t>
            </a:r>
            <a:r>
              <a:rPr lang="hu-HU" sz="1400" b="1" dirty="0" smtClean="0"/>
              <a:t> </a:t>
            </a:r>
            <a:r>
              <a:rPr lang="en-US" sz="1400" b="1" dirty="0" smtClean="0"/>
              <a:t>business</a:t>
            </a:r>
            <a:r>
              <a:rPr lang="hu-HU" sz="1400" b="1" dirty="0" smtClean="0"/>
              <a:t> </a:t>
            </a:r>
            <a:r>
              <a:rPr lang="en-US" sz="1400" b="1" dirty="0" smtClean="0"/>
              <a:t>environment</a:t>
            </a:r>
          </a:p>
        </p:txBody>
      </p:sp>
      <p:sp>
        <p:nvSpPr>
          <p:cNvPr id="60" name="Szövegdoboz 59"/>
          <p:cNvSpPr txBox="1"/>
          <p:nvPr/>
        </p:nvSpPr>
        <p:spPr>
          <a:xfrm>
            <a:off x="395536" y="5671758"/>
            <a:ext cx="2448272" cy="576064"/>
          </a:xfrm>
          <a:prstGeom prst="bracketPai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lvl="0" algn="ctr"/>
            <a:endParaRPr lang="hu-HU" sz="1400" b="1" dirty="0" smtClean="0">
              <a:solidFill>
                <a:schemeClr val="dk1"/>
              </a:solidFill>
            </a:endParaRPr>
          </a:p>
        </p:txBody>
      </p:sp>
      <p:sp>
        <p:nvSpPr>
          <p:cNvPr id="61" name="Téglalap 60"/>
          <p:cNvSpPr/>
          <p:nvPr/>
        </p:nvSpPr>
        <p:spPr>
          <a:xfrm>
            <a:off x="2741832" y="5620770"/>
            <a:ext cx="14401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Téglalap 61"/>
          <p:cNvSpPr/>
          <p:nvPr/>
        </p:nvSpPr>
        <p:spPr>
          <a:xfrm>
            <a:off x="200532" y="5610260"/>
            <a:ext cx="14401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Szövegdoboz 32"/>
          <p:cNvSpPr txBox="1"/>
          <p:nvPr/>
        </p:nvSpPr>
        <p:spPr>
          <a:xfrm>
            <a:off x="755576" y="4077072"/>
            <a:ext cx="1383829" cy="578882"/>
          </a:xfrm>
          <a:prstGeom prst="bracketPair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1400" b="1" dirty="0" err="1" smtClean="0"/>
              <a:t>Technological</a:t>
            </a:r>
            <a:r>
              <a:rPr lang="hu-HU" sz="1400" b="1" dirty="0" smtClean="0"/>
              <a:t> </a:t>
            </a:r>
            <a:r>
              <a:rPr lang="hu-HU" sz="1400" b="1" dirty="0" err="1" smtClean="0"/>
              <a:t>knowledge</a:t>
            </a:r>
            <a:endParaRPr lang="hu-HU" sz="1400" b="1" dirty="0" smtClean="0"/>
          </a:p>
        </p:txBody>
      </p:sp>
      <p:sp>
        <p:nvSpPr>
          <p:cNvPr id="35" name="Nagy zárójel 34"/>
          <p:cNvSpPr/>
          <p:nvPr/>
        </p:nvSpPr>
        <p:spPr>
          <a:xfrm>
            <a:off x="1403648" y="2852936"/>
            <a:ext cx="2160240" cy="578882"/>
          </a:xfrm>
          <a:prstGeom prst="bracketPair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1400" b="1" dirty="0" err="1" smtClean="0"/>
              <a:t>Mediation between vendors and local needs</a:t>
            </a:r>
          </a:p>
        </p:txBody>
      </p:sp>
      <p:sp>
        <p:nvSpPr>
          <p:cNvPr id="30" name="Szövegdoboz 29"/>
          <p:cNvSpPr txBox="1"/>
          <p:nvPr/>
        </p:nvSpPr>
        <p:spPr>
          <a:xfrm>
            <a:off x="4716016" y="2850118"/>
            <a:ext cx="1584176" cy="578882"/>
          </a:xfrm>
          <a:prstGeom prst="bracketPair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1400" b="1" dirty="0" smtClean="0"/>
              <a:t>Wide </a:t>
            </a:r>
            <a:r>
              <a:rPr lang="hu-HU" sz="1400" b="1" dirty="0" err="1" smtClean="0"/>
              <a:t>vendor</a:t>
            </a:r>
            <a:r>
              <a:rPr lang="hu-HU" sz="1400" b="1" dirty="0" smtClean="0"/>
              <a:t> </a:t>
            </a:r>
            <a:r>
              <a:rPr lang="hu-HU" sz="1400" b="1" dirty="0" err="1" smtClean="0"/>
              <a:t>network</a:t>
            </a:r>
            <a:endParaRPr lang="hu-HU" sz="1400" b="1" dirty="0" smtClean="0"/>
          </a:p>
        </p:txBody>
      </p:sp>
      <p:sp>
        <p:nvSpPr>
          <p:cNvPr id="31" name="Szövegdoboz 30"/>
          <p:cNvSpPr txBox="1"/>
          <p:nvPr/>
        </p:nvSpPr>
        <p:spPr>
          <a:xfrm>
            <a:off x="3851920" y="1844824"/>
            <a:ext cx="1872208" cy="578882"/>
          </a:xfrm>
          <a:prstGeom prst="bracketPair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1400" b="1" dirty="0" err="1" smtClean="0"/>
              <a:t>Knowledge</a:t>
            </a:r>
            <a:r>
              <a:rPr lang="hu-HU" sz="1400" b="1" dirty="0" smtClean="0"/>
              <a:t>, Project </a:t>
            </a:r>
            <a:r>
              <a:rPr lang="hu-HU" sz="1400" b="1" dirty="0" err="1" smtClean="0"/>
              <a:t>execution</a:t>
            </a:r>
            <a:r>
              <a:rPr lang="hu-HU" sz="1400" b="1" dirty="0" smtClean="0"/>
              <a:t> </a:t>
            </a:r>
            <a:r>
              <a:rPr lang="hu-HU" sz="1400" b="1" dirty="0" err="1" smtClean="0"/>
              <a:t>challanges</a:t>
            </a:r>
            <a:endParaRPr lang="hu-HU" sz="1400" b="1" dirty="0" smtClean="0"/>
          </a:p>
        </p:txBody>
      </p:sp>
      <p:grpSp>
        <p:nvGrpSpPr>
          <p:cNvPr id="181" name="Csoportba foglalás 180"/>
          <p:cNvGrpSpPr/>
          <p:nvPr/>
        </p:nvGrpSpPr>
        <p:grpSpPr>
          <a:xfrm>
            <a:off x="7092280" y="1268760"/>
            <a:ext cx="1800200" cy="2376264"/>
            <a:chOff x="7092280" y="1268760"/>
            <a:chExt cx="1800200" cy="2376264"/>
          </a:xfrm>
        </p:grpSpPr>
        <p:grpSp>
          <p:nvGrpSpPr>
            <p:cNvPr id="179" name="Csoportba foglalás 178"/>
            <p:cNvGrpSpPr/>
            <p:nvPr/>
          </p:nvGrpSpPr>
          <p:grpSpPr>
            <a:xfrm>
              <a:off x="7092280" y="1268760"/>
              <a:ext cx="1800200" cy="2376264"/>
              <a:chOff x="7092280" y="1196752"/>
              <a:chExt cx="1800200" cy="2376264"/>
            </a:xfrm>
          </p:grpSpPr>
          <p:grpSp>
            <p:nvGrpSpPr>
              <p:cNvPr id="150" name="Csoportba foglalás 149"/>
              <p:cNvGrpSpPr/>
              <p:nvPr/>
            </p:nvGrpSpPr>
            <p:grpSpPr>
              <a:xfrm>
                <a:off x="7092280" y="1196752"/>
                <a:ext cx="1800200" cy="2376264"/>
                <a:chOff x="2520" y="2019166"/>
                <a:chExt cx="2457273" cy="1712880"/>
              </a:xfrm>
              <a:solidFill>
                <a:schemeClr val="bg1"/>
              </a:solidFill>
            </p:grpSpPr>
            <p:sp>
              <p:nvSpPr>
                <p:cNvPr id="151" name="Téglalap 150"/>
                <p:cNvSpPr/>
                <p:nvPr/>
              </p:nvSpPr>
              <p:spPr>
                <a:xfrm>
                  <a:off x="2520" y="2019166"/>
                  <a:ext cx="2457273" cy="1712880"/>
                </a:xfrm>
                <a:prstGeom prst="bracketPair">
                  <a:avLst/>
                </a:prstGeom>
                <a:grpFill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</p:sp>
            <p:sp>
              <p:nvSpPr>
                <p:cNvPr id="152" name="Téglalap 151"/>
                <p:cNvSpPr/>
                <p:nvPr/>
              </p:nvSpPr>
              <p:spPr>
                <a:xfrm>
                  <a:off x="2520" y="2019166"/>
                  <a:ext cx="2457273" cy="1712880"/>
                </a:xfrm>
                <a:prstGeom prst="bracketPair">
                  <a:avLst/>
                </a:prstGeom>
                <a:grpFill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spcFirstLastPara="0" vert="horz" wrap="square" lIns="208026" tIns="208026" rIns="277368" bIns="312039" numCol="1" spcCol="1270" anchor="t" anchorCtr="0">
                  <a:noAutofit/>
                </a:bodyPr>
                <a:lstStyle/>
                <a:p>
                  <a:pPr marL="285750" lvl="1" indent="-285750" algn="l" defTabSz="1733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endParaRPr lang="hu-HU" sz="3900" kern="1200"/>
                </a:p>
                <a:p>
                  <a:pPr marL="285750" lvl="1" indent="-285750" algn="l" defTabSz="1733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endParaRPr lang="hu-HU" sz="3900" kern="1200"/>
                </a:p>
              </p:txBody>
            </p:sp>
          </p:grpSp>
          <p:sp>
            <p:nvSpPr>
              <p:cNvPr id="66" name="Szövegdoboz 65"/>
              <p:cNvSpPr txBox="1"/>
              <p:nvPr/>
            </p:nvSpPr>
            <p:spPr>
              <a:xfrm>
                <a:off x="7164288" y="1340768"/>
                <a:ext cx="172819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2400" b="1" dirty="0" err="1" smtClean="0"/>
                  <a:t>To</a:t>
                </a:r>
                <a:r>
                  <a:rPr lang="hu-HU" sz="2400" b="1" dirty="0" smtClean="0"/>
                  <a:t> </a:t>
                </a:r>
                <a:r>
                  <a:rPr lang="hu-HU" sz="2400" b="1" dirty="0" err="1" smtClean="0"/>
                  <a:t>bring</a:t>
                </a:r>
                <a:r>
                  <a:rPr lang="hu-HU" sz="2400" b="1" dirty="0" smtClean="0"/>
                  <a:t> out </a:t>
                </a:r>
                <a:r>
                  <a:rPr lang="hu-HU" sz="2400" b="1" dirty="0" err="1" smtClean="0"/>
                  <a:t>the</a:t>
                </a:r>
                <a:r>
                  <a:rPr lang="hu-HU" sz="2400" b="1" dirty="0" smtClean="0"/>
                  <a:t> </a:t>
                </a:r>
                <a:r>
                  <a:rPr lang="hu-HU" sz="2400" b="1" dirty="0" err="1" smtClean="0"/>
                  <a:t>best</a:t>
                </a:r>
                <a:endParaRPr lang="hu-HU" sz="2400" b="1" dirty="0"/>
              </a:p>
            </p:txBody>
          </p:sp>
        </p:grpSp>
        <p:grpSp>
          <p:nvGrpSpPr>
            <p:cNvPr id="153" name="Csoportba foglalás 152"/>
            <p:cNvGrpSpPr/>
            <p:nvPr/>
          </p:nvGrpSpPr>
          <p:grpSpPr>
            <a:xfrm>
              <a:off x="7164288" y="2276872"/>
              <a:ext cx="1692000" cy="1224000"/>
              <a:chOff x="3851920" y="1536807"/>
              <a:chExt cx="2383232" cy="1417853"/>
            </a:xfrm>
          </p:grpSpPr>
          <p:pic>
            <p:nvPicPr>
              <p:cNvPr id="154" name="Kép 153" descr="featured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990839" y="2706858"/>
                <a:ext cx="244313" cy="216024"/>
              </a:xfrm>
              <a:prstGeom prst="rect">
                <a:avLst/>
              </a:prstGeom>
            </p:spPr>
          </p:pic>
          <p:pic>
            <p:nvPicPr>
              <p:cNvPr id="155" name="Kép 154" descr="250px-Coat_of_arms_of_Skopje.svg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580112" y="2636912"/>
                <a:ext cx="288032" cy="306466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56" name="Picture 1" descr="http://www.katastar.gov.mk/images/logo.pn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851920" y="2708920"/>
                <a:ext cx="780301" cy="146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57" name="Csoportba foglalás 29"/>
              <p:cNvGrpSpPr/>
              <p:nvPr/>
            </p:nvGrpSpPr>
            <p:grpSpPr>
              <a:xfrm>
                <a:off x="3851920" y="1536807"/>
                <a:ext cx="2383232" cy="1417853"/>
                <a:chOff x="512148" y="937268"/>
                <a:chExt cx="5981947" cy="4177632"/>
              </a:xfrm>
            </p:grpSpPr>
            <p:pic>
              <p:nvPicPr>
                <p:cNvPr id="158" name="Kép 5" descr="Budapest_logo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563367" y="3886824"/>
                  <a:ext cx="1499656" cy="321356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59" name="Kép 158" descr="cib_logo.jp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3788208" y="1902592"/>
                  <a:ext cx="1598119" cy="396009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60" name="Kép 159" descr="kekkh_logo.jpg"/>
                <p:cNvPicPr>
                  <a:picLocks noChangeAspect="1"/>
                </p:cNvPicPr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539553" y="3356992"/>
                  <a:ext cx="1439999" cy="324000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61" name="Kép 160" descr="magyar_posta_logo.jpg"/>
                <p:cNvPicPr>
                  <a:picLocks noChangeAspect="1"/>
                </p:cNvPicPr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2527966" y="3600421"/>
                  <a:ext cx="864378" cy="507056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62" name="Kép 161" descr="mak.jpg"/>
                <p:cNvPicPr>
                  <a:picLocks noChangeAspect="1"/>
                </p:cNvPicPr>
                <p:nvPr/>
              </p:nvPicPr>
              <p:blipFill>
                <a:blip r:embed="rId9" cstate="print"/>
                <a:stretch>
                  <a:fillRect/>
                </a:stretch>
              </p:blipFill>
              <p:spPr>
                <a:xfrm>
                  <a:off x="2051720" y="3101519"/>
                  <a:ext cx="855582" cy="471497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63" name="Kép 162" descr="MOL logo.jpg"/>
                <p:cNvPicPr>
                  <a:picLocks noChangeAspect="1"/>
                </p:cNvPicPr>
                <p:nvPr/>
              </p:nvPicPr>
              <p:blipFill>
                <a:blip r:embed="rId10" cstate="print"/>
                <a:stretch>
                  <a:fillRect/>
                </a:stretch>
              </p:blipFill>
              <p:spPr>
                <a:xfrm>
                  <a:off x="539552" y="2666276"/>
                  <a:ext cx="1440160" cy="587299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64" name="Kép 163" descr="nmhh_logo_ENG_v_3sor_350x243.jpg"/>
                <p:cNvPicPr>
                  <a:picLocks noChangeAspect="1"/>
                </p:cNvPicPr>
                <p:nvPr/>
              </p:nvPicPr>
              <p:blipFill>
                <a:blip r:embed="rId11" cstate="print"/>
                <a:stretch>
                  <a:fillRect/>
                </a:stretch>
              </p:blipFill>
              <p:spPr>
                <a:xfrm>
                  <a:off x="2051720" y="2420888"/>
                  <a:ext cx="864096" cy="599930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65" name="Kép 164" descr="ujbuda-logo.jpg"/>
                <p:cNvPicPr>
                  <a:picLocks noChangeAspect="1"/>
                </p:cNvPicPr>
                <p:nvPr/>
              </p:nvPicPr>
              <p:blipFill>
                <a:blip r:embed="rId12" cstate="print"/>
                <a:stretch>
                  <a:fillRect/>
                </a:stretch>
              </p:blipFill>
              <p:spPr>
                <a:xfrm>
                  <a:off x="539552" y="1844824"/>
                  <a:ext cx="669908" cy="673274"/>
                </a:xfrm>
                <a:prstGeom prst="roundRect">
                  <a:avLst>
                    <a:gd name="adj" fmla="val 8594"/>
                  </a:avLst>
                </a:prstGeom>
                <a:solidFill>
                  <a:srgbClr val="FFFFFF">
                    <a:shade val="85000"/>
                  </a:srgbClr>
                </a:solidFill>
                <a:ln>
                  <a:noFill/>
                </a:ln>
                <a:effectLst>
                  <a:reflection blurRad="12700" stA="38000" endPos="28000" dist="5000" dir="5400000" sy="-100000" algn="bl" rotWithShape="0"/>
                </a:effectLst>
              </p:spPr>
            </p:pic>
            <p:pic>
              <p:nvPicPr>
                <p:cNvPr id="166" name="Kép 165" descr="mavstart.jp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1259632" y="1844824"/>
                  <a:ext cx="1656184" cy="465620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67" name="Kép 166" descr="mkb.jpg"/>
                <p:cNvPicPr>
                  <a:picLocks noChangeAspect="1"/>
                </p:cNvPicPr>
                <p:nvPr/>
              </p:nvPicPr>
              <p:blipFill>
                <a:blip r:embed="rId14" cstate="print"/>
                <a:stretch>
                  <a:fillRect/>
                </a:stretch>
              </p:blipFill>
              <p:spPr>
                <a:xfrm>
                  <a:off x="2984056" y="1844824"/>
                  <a:ext cx="505104" cy="631380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68" name="Kép 167" descr="pannonia.jpg"/>
                <p:cNvPicPr>
                  <a:picLocks noChangeAspect="1"/>
                </p:cNvPicPr>
                <p:nvPr/>
              </p:nvPicPr>
              <p:blipFill>
                <a:blip r:embed="rId15" cstate="print"/>
                <a:stretch>
                  <a:fillRect/>
                </a:stretch>
              </p:blipFill>
              <p:spPr>
                <a:xfrm>
                  <a:off x="3686151" y="3433049"/>
                  <a:ext cx="1035516" cy="576984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69" name="Kép 168" descr="vodafone.jpg"/>
                <p:cNvPicPr>
                  <a:picLocks noChangeAspect="1"/>
                </p:cNvPicPr>
                <p:nvPr/>
              </p:nvPicPr>
              <p:blipFill>
                <a:blip r:embed="rId16" cstate="print"/>
                <a:stretch>
                  <a:fillRect/>
                </a:stretch>
              </p:blipFill>
              <p:spPr>
                <a:xfrm>
                  <a:off x="512148" y="937268"/>
                  <a:ext cx="1080120" cy="810089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70" name="Kép 169" descr="keler_logo.jpg"/>
                <p:cNvPicPr>
                  <a:picLocks noChangeAspect="1"/>
                </p:cNvPicPr>
                <p:nvPr/>
              </p:nvPicPr>
              <p:blipFill>
                <a:blip r:embed="rId17" cstate="print"/>
                <a:stretch>
                  <a:fillRect/>
                </a:stretch>
              </p:blipFill>
              <p:spPr>
                <a:xfrm>
                  <a:off x="5348815" y="3433046"/>
                  <a:ext cx="1145280" cy="591730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71" name="Kép 170" descr="otp_logo (1).jpg"/>
                <p:cNvPicPr>
                  <a:picLocks noChangeAspect="1"/>
                </p:cNvPicPr>
                <p:nvPr/>
              </p:nvPicPr>
              <p:blipFill>
                <a:blip r:embed="rId18" cstate="print"/>
                <a:stretch>
                  <a:fillRect/>
                </a:stretch>
              </p:blipFill>
              <p:spPr>
                <a:xfrm>
                  <a:off x="4671595" y="2507477"/>
                  <a:ext cx="714732" cy="698680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72" name="Kép 171" descr="unicredit_logo.jpg"/>
                <p:cNvPicPr>
                  <a:picLocks noChangeAspect="1"/>
                </p:cNvPicPr>
                <p:nvPr/>
              </p:nvPicPr>
              <p:blipFill>
                <a:blip r:embed="rId19" cstate="print"/>
                <a:stretch>
                  <a:fillRect/>
                </a:stretch>
              </p:blipFill>
              <p:spPr>
                <a:xfrm>
                  <a:off x="2984056" y="2717657"/>
                  <a:ext cx="1440160" cy="406619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73" name="Kép 172"/>
                <p:cNvPicPr/>
                <p:nvPr/>
              </p:nvPicPr>
              <p:blipFill>
                <a:blip r:embed="rId2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 bwMode="auto">
                <a:xfrm>
                  <a:off x="1259632" y="2340034"/>
                  <a:ext cx="713366" cy="296878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74" name="Kép 173" descr="t_logo.JPG"/>
                <p:cNvPicPr>
                  <a:picLocks noChangeAspect="1"/>
                </p:cNvPicPr>
                <p:nvPr/>
              </p:nvPicPr>
              <p:blipFill>
                <a:blip r:embed="rId21" cstate="print"/>
                <a:stretch>
                  <a:fillRect/>
                </a:stretch>
              </p:blipFill>
              <p:spPr>
                <a:xfrm>
                  <a:off x="4658398" y="1164160"/>
                  <a:ext cx="1835697" cy="594689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75" name="Kép 174" descr="telenor.jpg"/>
                <p:cNvPicPr>
                  <a:picLocks noChangeAspect="1"/>
                </p:cNvPicPr>
                <p:nvPr/>
              </p:nvPicPr>
              <p:blipFill>
                <a:blip r:embed="rId22" cstate="print"/>
                <a:stretch>
                  <a:fillRect/>
                </a:stretch>
              </p:blipFill>
              <p:spPr>
                <a:xfrm>
                  <a:off x="1841467" y="937271"/>
                  <a:ext cx="1319187" cy="588560"/>
                </a:xfrm>
                <a:prstGeom prst="rect">
                  <a:avLst/>
                </a:prstGeom>
              </p:spPr>
            </p:pic>
            <p:pic>
              <p:nvPicPr>
                <p:cNvPr id="176" name="Kép 175" descr="upc_tv.png"/>
                <p:cNvPicPr>
                  <a:picLocks noChangeAspect="1"/>
                </p:cNvPicPr>
                <p:nvPr/>
              </p:nvPicPr>
              <p:blipFill>
                <a:blip r:embed="rId23" cstate="print"/>
                <a:stretch>
                  <a:fillRect/>
                </a:stretch>
              </p:blipFill>
              <p:spPr>
                <a:xfrm>
                  <a:off x="3369678" y="937271"/>
                  <a:ext cx="908878" cy="804008"/>
                </a:xfrm>
                <a:prstGeom prst="rect">
                  <a:avLst/>
                </a:prstGeom>
              </p:spPr>
            </p:pic>
            <p:pic>
              <p:nvPicPr>
                <p:cNvPr id="177" name="Kép 176" descr="logo_elem.jpg"/>
                <p:cNvPicPr>
                  <a:picLocks noChangeAspect="1"/>
                </p:cNvPicPr>
                <p:nvPr/>
              </p:nvPicPr>
              <p:blipFill>
                <a:blip r:embed="rId24" cstate="print"/>
                <a:stretch>
                  <a:fillRect/>
                </a:stretch>
              </p:blipFill>
              <p:spPr>
                <a:xfrm>
                  <a:off x="2764194" y="4429099"/>
                  <a:ext cx="1905001" cy="685801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78" name="Picture 7" descr="http://www.mvr.gov.mk/images/footerLogo.png"/>
                <p:cNvPicPr/>
                <p:nvPr/>
              </p:nvPicPr>
              <p:blipFill>
                <a:blip r:embed="rId25" cstate="print"/>
                <a:srcRect/>
                <a:stretch>
                  <a:fillRect/>
                </a:stretch>
              </p:blipFill>
              <p:spPr bwMode="auto">
                <a:xfrm>
                  <a:off x="5702006" y="2259187"/>
                  <a:ext cx="792089" cy="720081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1" animBg="1"/>
      <p:bldP spid="22" grpId="0" animBg="1"/>
      <p:bldP spid="60" grpId="0" animBg="1"/>
      <p:bldP spid="33" grpId="0" animBg="1"/>
      <p:bldP spid="35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159" t="15928" r="15524" b="955"/>
          <a:stretch/>
        </p:blipFill>
        <p:spPr>
          <a:xfrm rot="-5400000">
            <a:off x="6518274" y="3877889"/>
            <a:ext cx="2679078" cy="17813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Enlargement Policy</a:t>
            </a:r>
          </a:p>
          <a:p>
            <a:pPr lvl="1"/>
            <a:r>
              <a:rPr lang="en-GB" dirty="0" smtClean="0"/>
              <a:t>Albania, Macedonia, Montenegro, Serbia, Turkey, Bosnia, Kosovo</a:t>
            </a:r>
          </a:p>
          <a:p>
            <a:pPr lvl="1"/>
            <a:r>
              <a:rPr lang="en-GB" dirty="0"/>
              <a:t>Instrument for Pre-accession Assistance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(IPA, IPA-II)</a:t>
            </a:r>
          </a:p>
          <a:p>
            <a:pPr lvl="1"/>
            <a:r>
              <a:rPr lang="en-GB" dirty="0" smtClean="0"/>
              <a:t>Indicative Strategy Papers </a:t>
            </a:r>
            <a:br>
              <a:rPr lang="en-GB" dirty="0" smtClean="0"/>
            </a:br>
            <a:r>
              <a:rPr lang="en-GB" dirty="0" smtClean="0"/>
              <a:t>2014-2020 separate for each </a:t>
            </a:r>
            <a:br>
              <a:rPr lang="en-GB" dirty="0" smtClean="0"/>
            </a:br>
            <a:r>
              <a:rPr lang="en-GB" dirty="0" smtClean="0"/>
              <a:t>country involved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Relevant EU policies - 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820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15392" y="1196752"/>
            <a:ext cx="8161064" cy="2952328"/>
          </a:xfrm>
        </p:spPr>
        <p:txBody>
          <a:bodyPr/>
          <a:lstStyle/>
          <a:p>
            <a:pPr marL="971550" lvl="1" indent="-514350">
              <a:buAutoNum type="alphaLcPeriod"/>
            </a:pPr>
            <a:r>
              <a:rPr lang="en-GB" dirty="0" smtClean="0"/>
              <a:t>Reforms </a:t>
            </a:r>
            <a:r>
              <a:rPr lang="en-GB" dirty="0"/>
              <a:t>in preparation for Union </a:t>
            </a:r>
            <a:r>
              <a:rPr lang="en-GB" dirty="0" smtClean="0"/>
              <a:t>membership</a:t>
            </a:r>
          </a:p>
          <a:p>
            <a:pPr marL="971550" lvl="1" indent="-514350">
              <a:buAutoNum type="alphaLcPeriod"/>
            </a:pPr>
            <a:r>
              <a:rPr lang="en-GB" dirty="0" smtClean="0"/>
              <a:t>Socio-economic </a:t>
            </a:r>
            <a:r>
              <a:rPr lang="en-GB" dirty="0"/>
              <a:t>and Regional development </a:t>
            </a:r>
            <a:endParaRPr lang="en-GB" dirty="0" smtClean="0"/>
          </a:p>
          <a:p>
            <a:pPr marL="971550" lvl="1" indent="-514350">
              <a:buAutoNum type="alphaLcPeriod"/>
            </a:pPr>
            <a:r>
              <a:rPr lang="en-GB" dirty="0"/>
              <a:t>Employment, social policies, education, promotion of gender equality, and human resources </a:t>
            </a:r>
            <a:r>
              <a:rPr lang="en-GB" dirty="0" smtClean="0"/>
              <a:t>development</a:t>
            </a:r>
          </a:p>
          <a:p>
            <a:pPr marL="971550" lvl="1" indent="-514350">
              <a:buAutoNum type="alphaLcPeriod"/>
            </a:pPr>
            <a:r>
              <a:rPr lang="en-GB" dirty="0"/>
              <a:t>Agriculture and rural </a:t>
            </a:r>
            <a:r>
              <a:rPr lang="en-GB" dirty="0" smtClean="0"/>
              <a:t>development (</a:t>
            </a:r>
            <a:r>
              <a:rPr lang="en-GB" dirty="0" err="1" smtClean="0"/>
              <a:t>mEUR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Enlargement Policy areas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856446"/>
              </p:ext>
            </p:extLst>
          </p:nvPr>
        </p:nvGraphicFramePr>
        <p:xfrm>
          <a:off x="2267745" y="4077072"/>
          <a:ext cx="4824535" cy="2200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7657"/>
                <a:gridCol w="1378438"/>
                <a:gridCol w="137844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2014-2017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2018-2020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Albania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40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52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Kosovo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43.7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Macedonia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50.3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56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Montenegro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24.7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27.7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Serbia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80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130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Turkey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408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504.2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79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EU Neighbourhood Policy</a:t>
            </a:r>
          </a:p>
          <a:p>
            <a:pPr lvl="1"/>
            <a:r>
              <a:rPr lang="en-GB" dirty="0"/>
              <a:t>Eastern Partnership (Armenia, Azerbaijan, Belarus, Georgia, Moldova  and </a:t>
            </a:r>
            <a:r>
              <a:rPr lang="en-GB" dirty="0" smtClean="0"/>
              <a:t>Ukraine)</a:t>
            </a:r>
          </a:p>
          <a:p>
            <a:pPr lvl="1"/>
            <a:r>
              <a:rPr lang="en-GB" dirty="0"/>
              <a:t>Southern Neighbourhood (Algeria, Egypt, Israel, Jordan, Lebanon, Libya, Morocco, Palestine*, Syria and </a:t>
            </a:r>
            <a:r>
              <a:rPr lang="en-GB" dirty="0" smtClean="0"/>
              <a:t>Tunisia)</a:t>
            </a:r>
          </a:p>
          <a:p>
            <a:r>
              <a:rPr lang="en-GB" dirty="0"/>
              <a:t>European Neighbourhood Instrument (</a:t>
            </a:r>
            <a:r>
              <a:rPr lang="en-GB" dirty="0" smtClean="0"/>
              <a:t>ENI replacing ENPI)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Relevant EU policies - </a:t>
            </a:r>
            <a:r>
              <a:rPr lang="en-GB" dirty="0" smtClean="0"/>
              <a:t>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857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How it works?</a:t>
            </a:r>
          </a:p>
          <a:p>
            <a:pPr lvl="1"/>
            <a:r>
              <a:rPr lang="en-GB" dirty="0" smtClean="0"/>
              <a:t>Single Support Framework</a:t>
            </a:r>
          </a:p>
          <a:p>
            <a:pPr lvl="2"/>
            <a:r>
              <a:rPr lang="en-GB" dirty="0" smtClean="0"/>
              <a:t>3 priorities defined (Half of the countries include Rural and agriculture development)</a:t>
            </a:r>
          </a:p>
          <a:p>
            <a:pPr lvl="2"/>
            <a:r>
              <a:rPr lang="en-GB" dirty="0" smtClean="0"/>
              <a:t>Overall indicative budget range is given</a:t>
            </a:r>
          </a:p>
          <a:p>
            <a:pPr lvl="1"/>
            <a:r>
              <a:rPr lang="en-GB" dirty="0" smtClean="0"/>
              <a:t>Annual Action Programme (AAP)</a:t>
            </a:r>
          </a:p>
          <a:p>
            <a:pPr lvl="2"/>
            <a:r>
              <a:rPr lang="en-GB" dirty="0" smtClean="0"/>
              <a:t>Currently AAP-2011 projects are running, financed by ENPI (2007-2014)</a:t>
            </a:r>
          </a:p>
          <a:p>
            <a:pPr lvl="2"/>
            <a:r>
              <a:rPr lang="en-GB" dirty="0" smtClean="0"/>
              <a:t>Last AAP is approved: AAP-2015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Neighbourhood Instrument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942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/>
              <a:t>Process of EuropeAid tendering</a:t>
            </a:r>
            <a:endParaRPr lang="hu-HU" sz="3200" dirty="0"/>
          </a:p>
        </p:txBody>
      </p:sp>
      <p:sp>
        <p:nvSpPr>
          <p:cNvPr id="7" name="Szabadkézi sokszög 6"/>
          <p:cNvSpPr/>
          <p:nvPr/>
        </p:nvSpPr>
        <p:spPr>
          <a:xfrm>
            <a:off x="1224164" y="3686075"/>
            <a:ext cx="1438060" cy="601131"/>
          </a:xfrm>
          <a:custGeom>
            <a:avLst/>
            <a:gdLst>
              <a:gd name="connsiteX0" fmla="*/ 0 w 2238375"/>
              <a:gd name="connsiteY0" fmla="*/ 0 h 971551"/>
              <a:gd name="connsiteX1" fmla="*/ 1752600 w 2238375"/>
              <a:gd name="connsiteY1" fmla="*/ 0 h 971551"/>
              <a:gd name="connsiteX2" fmla="*/ 2238375 w 2238375"/>
              <a:gd name="connsiteY2" fmla="*/ 485776 h 971551"/>
              <a:gd name="connsiteX3" fmla="*/ 1752600 w 2238375"/>
              <a:gd name="connsiteY3" fmla="*/ 971551 h 971551"/>
              <a:gd name="connsiteX4" fmla="*/ 0 w 2238375"/>
              <a:gd name="connsiteY4" fmla="*/ 971551 h 971551"/>
              <a:gd name="connsiteX5" fmla="*/ 485776 w 2238375"/>
              <a:gd name="connsiteY5" fmla="*/ 485776 h 971551"/>
              <a:gd name="connsiteX6" fmla="*/ 0 w 2238375"/>
              <a:gd name="connsiteY6" fmla="*/ 0 h 97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375" h="971551">
                <a:moveTo>
                  <a:pt x="0" y="0"/>
                </a:moveTo>
                <a:lnTo>
                  <a:pt x="1752600" y="0"/>
                </a:lnTo>
                <a:lnTo>
                  <a:pt x="2238375" y="485776"/>
                </a:lnTo>
                <a:lnTo>
                  <a:pt x="1752600" y="971551"/>
                </a:lnTo>
                <a:lnTo>
                  <a:pt x="0" y="971551"/>
                </a:lnTo>
                <a:lnTo>
                  <a:pt x="485776" y="48577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ysClr val="windowText" lastClr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hu-HU" sz="11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Publishing</a:t>
            </a:r>
          </a:p>
        </p:txBody>
      </p:sp>
      <p:sp>
        <p:nvSpPr>
          <p:cNvPr id="8" name="Szabadkézi sokszög 7"/>
          <p:cNvSpPr/>
          <p:nvPr/>
        </p:nvSpPr>
        <p:spPr>
          <a:xfrm>
            <a:off x="2508314" y="3686075"/>
            <a:ext cx="1436298" cy="601131"/>
          </a:xfrm>
          <a:custGeom>
            <a:avLst/>
            <a:gdLst>
              <a:gd name="connsiteX0" fmla="*/ 0 w 2238375"/>
              <a:gd name="connsiteY0" fmla="*/ 0 h 971551"/>
              <a:gd name="connsiteX1" fmla="*/ 1752600 w 2238375"/>
              <a:gd name="connsiteY1" fmla="*/ 0 h 971551"/>
              <a:gd name="connsiteX2" fmla="*/ 2238375 w 2238375"/>
              <a:gd name="connsiteY2" fmla="*/ 485776 h 971551"/>
              <a:gd name="connsiteX3" fmla="*/ 1752600 w 2238375"/>
              <a:gd name="connsiteY3" fmla="*/ 971551 h 971551"/>
              <a:gd name="connsiteX4" fmla="*/ 0 w 2238375"/>
              <a:gd name="connsiteY4" fmla="*/ 971551 h 971551"/>
              <a:gd name="connsiteX5" fmla="*/ 485776 w 2238375"/>
              <a:gd name="connsiteY5" fmla="*/ 485776 h 971551"/>
              <a:gd name="connsiteX6" fmla="*/ 0 w 2238375"/>
              <a:gd name="connsiteY6" fmla="*/ 0 h 97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375" h="971551">
                <a:moveTo>
                  <a:pt x="0" y="0"/>
                </a:moveTo>
                <a:lnTo>
                  <a:pt x="1752600" y="0"/>
                </a:lnTo>
                <a:lnTo>
                  <a:pt x="2238375" y="485776"/>
                </a:lnTo>
                <a:lnTo>
                  <a:pt x="1752600" y="971551"/>
                </a:lnTo>
                <a:lnTo>
                  <a:pt x="0" y="971551"/>
                </a:lnTo>
                <a:lnTo>
                  <a:pt x="485776" y="48577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ysClr val="windowText" lastClr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hu-HU" sz="11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Tender </a:t>
            </a:r>
          </a:p>
          <a:p>
            <a:pPr marL="0" indent="0" algn="ctr"/>
            <a:r>
              <a:rPr lang="hu-HU" sz="11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Launch</a:t>
            </a:r>
          </a:p>
        </p:txBody>
      </p:sp>
      <p:sp>
        <p:nvSpPr>
          <p:cNvPr id="9" name="Szabadkézi sokszög 8"/>
          <p:cNvSpPr/>
          <p:nvPr/>
        </p:nvSpPr>
        <p:spPr>
          <a:xfrm>
            <a:off x="3790702" y="3686075"/>
            <a:ext cx="1436298" cy="601131"/>
          </a:xfrm>
          <a:custGeom>
            <a:avLst/>
            <a:gdLst>
              <a:gd name="connsiteX0" fmla="*/ 0 w 2238375"/>
              <a:gd name="connsiteY0" fmla="*/ 0 h 971551"/>
              <a:gd name="connsiteX1" fmla="*/ 1752600 w 2238375"/>
              <a:gd name="connsiteY1" fmla="*/ 0 h 971551"/>
              <a:gd name="connsiteX2" fmla="*/ 2238375 w 2238375"/>
              <a:gd name="connsiteY2" fmla="*/ 485776 h 971551"/>
              <a:gd name="connsiteX3" fmla="*/ 1752600 w 2238375"/>
              <a:gd name="connsiteY3" fmla="*/ 971551 h 971551"/>
              <a:gd name="connsiteX4" fmla="*/ 0 w 2238375"/>
              <a:gd name="connsiteY4" fmla="*/ 971551 h 971551"/>
              <a:gd name="connsiteX5" fmla="*/ 485776 w 2238375"/>
              <a:gd name="connsiteY5" fmla="*/ 485776 h 971551"/>
              <a:gd name="connsiteX6" fmla="*/ 0 w 2238375"/>
              <a:gd name="connsiteY6" fmla="*/ 0 h 97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375" h="971551">
                <a:moveTo>
                  <a:pt x="0" y="0"/>
                </a:moveTo>
                <a:lnTo>
                  <a:pt x="1752600" y="0"/>
                </a:lnTo>
                <a:lnTo>
                  <a:pt x="2238375" y="485776"/>
                </a:lnTo>
                <a:lnTo>
                  <a:pt x="1752600" y="971551"/>
                </a:lnTo>
                <a:lnTo>
                  <a:pt x="0" y="971551"/>
                </a:lnTo>
                <a:lnTo>
                  <a:pt x="485776" y="48577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hu-HU" sz="11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Tender</a:t>
            </a:r>
            <a:r>
              <a:rPr lang="hu-HU" sz="1100" baseline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indent="0" algn="ctr"/>
            <a:r>
              <a:rPr lang="hu-HU" sz="1100" baseline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Opening</a:t>
            </a:r>
            <a:endParaRPr lang="hu-HU" sz="11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Szabadkézi sokszög 9"/>
          <p:cNvSpPr/>
          <p:nvPr/>
        </p:nvSpPr>
        <p:spPr>
          <a:xfrm>
            <a:off x="5073090" y="3686075"/>
            <a:ext cx="1435763" cy="601131"/>
          </a:xfrm>
          <a:custGeom>
            <a:avLst/>
            <a:gdLst>
              <a:gd name="connsiteX0" fmla="*/ 0 w 2238375"/>
              <a:gd name="connsiteY0" fmla="*/ 0 h 971551"/>
              <a:gd name="connsiteX1" fmla="*/ 1752600 w 2238375"/>
              <a:gd name="connsiteY1" fmla="*/ 0 h 971551"/>
              <a:gd name="connsiteX2" fmla="*/ 2238375 w 2238375"/>
              <a:gd name="connsiteY2" fmla="*/ 485776 h 971551"/>
              <a:gd name="connsiteX3" fmla="*/ 1752600 w 2238375"/>
              <a:gd name="connsiteY3" fmla="*/ 971551 h 971551"/>
              <a:gd name="connsiteX4" fmla="*/ 0 w 2238375"/>
              <a:gd name="connsiteY4" fmla="*/ 971551 h 971551"/>
              <a:gd name="connsiteX5" fmla="*/ 485776 w 2238375"/>
              <a:gd name="connsiteY5" fmla="*/ 485776 h 971551"/>
              <a:gd name="connsiteX6" fmla="*/ 0 w 2238375"/>
              <a:gd name="connsiteY6" fmla="*/ 0 h 97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375" h="971551">
                <a:moveTo>
                  <a:pt x="0" y="0"/>
                </a:moveTo>
                <a:lnTo>
                  <a:pt x="1752600" y="0"/>
                </a:lnTo>
                <a:lnTo>
                  <a:pt x="2238375" y="485776"/>
                </a:lnTo>
                <a:lnTo>
                  <a:pt x="1752600" y="971551"/>
                </a:lnTo>
                <a:lnTo>
                  <a:pt x="0" y="971551"/>
                </a:lnTo>
                <a:lnTo>
                  <a:pt x="485776" y="48577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hu-HU" sz="11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Evaluation of </a:t>
            </a:r>
          </a:p>
          <a:p>
            <a:pPr marL="0" indent="0" algn="ctr"/>
            <a:r>
              <a:rPr lang="hu-HU" sz="11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Expression of </a:t>
            </a:r>
          </a:p>
          <a:p>
            <a:pPr marL="0" indent="0" algn="ctr"/>
            <a:r>
              <a:rPr lang="hu-HU" sz="11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Interest (EoI)</a:t>
            </a:r>
          </a:p>
        </p:txBody>
      </p:sp>
      <p:sp>
        <p:nvSpPr>
          <p:cNvPr id="11" name="Szabadkézi sokszög 10"/>
          <p:cNvSpPr/>
          <p:nvPr/>
        </p:nvSpPr>
        <p:spPr>
          <a:xfrm>
            <a:off x="71406" y="3679034"/>
            <a:ext cx="1306668" cy="601131"/>
          </a:xfrm>
          <a:custGeom>
            <a:avLst/>
            <a:gdLst>
              <a:gd name="connsiteX0" fmla="*/ 0 w 1876425"/>
              <a:gd name="connsiteY0" fmla="*/ 0 h 942975"/>
              <a:gd name="connsiteX1" fmla="*/ 1404938 w 1876425"/>
              <a:gd name="connsiteY1" fmla="*/ 0 h 942975"/>
              <a:gd name="connsiteX2" fmla="*/ 1876425 w 1876425"/>
              <a:gd name="connsiteY2" fmla="*/ 471488 h 942975"/>
              <a:gd name="connsiteX3" fmla="*/ 1404938 w 1876425"/>
              <a:gd name="connsiteY3" fmla="*/ 942975 h 942975"/>
              <a:gd name="connsiteX4" fmla="*/ 0 w 1876425"/>
              <a:gd name="connsiteY4" fmla="*/ 942975 h 942975"/>
              <a:gd name="connsiteX5" fmla="*/ 0 w 1876425"/>
              <a:gd name="connsiteY5" fmla="*/ 0 h 942975"/>
              <a:gd name="connsiteX0" fmla="*/ 0 w 1895475"/>
              <a:gd name="connsiteY0" fmla="*/ 0 h 942975"/>
              <a:gd name="connsiteX1" fmla="*/ 1404938 w 1895475"/>
              <a:gd name="connsiteY1" fmla="*/ 0 h 942975"/>
              <a:gd name="connsiteX2" fmla="*/ 1895475 w 1895475"/>
              <a:gd name="connsiteY2" fmla="*/ 471488 h 942975"/>
              <a:gd name="connsiteX3" fmla="*/ 1404938 w 1895475"/>
              <a:gd name="connsiteY3" fmla="*/ 942975 h 942975"/>
              <a:gd name="connsiteX4" fmla="*/ 0 w 1895475"/>
              <a:gd name="connsiteY4" fmla="*/ 942975 h 942975"/>
              <a:gd name="connsiteX5" fmla="*/ 0 w 1895475"/>
              <a:gd name="connsiteY5" fmla="*/ 0 h 942975"/>
              <a:gd name="connsiteX0" fmla="*/ 0 w 1842405"/>
              <a:gd name="connsiteY0" fmla="*/ 0 h 942975"/>
              <a:gd name="connsiteX1" fmla="*/ 1404938 w 1842405"/>
              <a:gd name="connsiteY1" fmla="*/ 0 h 942975"/>
              <a:gd name="connsiteX2" fmla="*/ 1842405 w 1842405"/>
              <a:gd name="connsiteY2" fmla="*/ 471489 h 942975"/>
              <a:gd name="connsiteX3" fmla="*/ 1404938 w 1842405"/>
              <a:gd name="connsiteY3" fmla="*/ 942975 h 942975"/>
              <a:gd name="connsiteX4" fmla="*/ 0 w 1842405"/>
              <a:gd name="connsiteY4" fmla="*/ 942975 h 942975"/>
              <a:gd name="connsiteX5" fmla="*/ 0 w 1842405"/>
              <a:gd name="connsiteY5" fmla="*/ 0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2405" h="942975">
                <a:moveTo>
                  <a:pt x="0" y="0"/>
                </a:moveTo>
                <a:lnTo>
                  <a:pt x="1404938" y="0"/>
                </a:lnTo>
                <a:lnTo>
                  <a:pt x="1842405" y="471489"/>
                </a:lnTo>
                <a:lnTo>
                  <a:pt x="1404938" y="942975"/>
                </a:lnTo>
                <a:lnTo>
                  <a:pt x="0" y="942975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ysClr val="windowText" lastClr="0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100" dirty="0" err="1"/>
              <a:t>Programming</a:t>
            </a:r>
            <a:endParaRPr lang="hu-HU" sz="1100" dirty="0"/>
          </a:p>
          <a:p>
            <a:pPr algn="ctr"/>
            <a:r>
              <a:rPr lang="hu-HU" sz="1100" dirty="0"/>
              <a:t>(Project </a:t>
            </a:r>
          </a:p>
          <a:p>
            <a:pPr algn="ctr"/>
            <a:r>
              <a:rPr lang="hu-HU" sz="1100" dirty="0" err="1"/>
              <a:t>Preparation</a:t>
            </a:r>
            <a:r>
              <a:rPr lang="hu-HU" sz="1100" dirty="0"/>
              <a:t>)</a:t>
            </a:r>
          </a:p>
        </p:txBody>
      </p:sp>
      <p:sp>
        <p:nvSpPr>
          <p:cNvPr id="12" name="Szabadkézi sokszög 11"/>
          <p:cNvSpPr/>
          <p:nvPr/>
        </p:nvSpPr>
        <p:spPr>
          <a:xfrm>
            <a:off x="6354943" y="3685546"/>
            <a:ext cx="1435765" cy="601131"/>
          </a:xfrm>
          <a:custGeom>
            <a:avLst/>
            <a:gdLst>
              <a:gd name="connsiteX0" fmla="*/ 0 w 2238375"/>
              <a:gd name="connsiteY0" fmla="*/ 0 h 971551"/>
              <a:gd name="connsiteX1" fmla="*/ 1752600 w 2238375"/>
              <a:gd name="connsiteY1" fmla="*/ 0 h 971551"/>
              <a:gd name="connsiteX2" fmla="*/ 2238375 w 2238375"/>
              <a:gd name="connsiteY2" fmla="*/ 485776 h 971551"/>
              <a:gd name="connsiteX3" fmla="*/ 1752600 w 2238375"/>
              <a:gd name="connsiteY3" fmla="*/ 971551 h 971551"/>
              <a:gd name="connsiteX4" fmla="*/ 0 w 2238375"/>
              <a:gd name="connsiteY4" fmla="*/ 971551 h 971551"/>
              <a:gd name="connsiteX5" fmla="*/ 485776 w 2238375"/>
              <a:gd name="connsiteY5" fmla="*/ 485776 h 971551"/>
              <a:gd name="connsiteX6" fmla="*/ 0 w 2238375"/>
              <a:gd name="connsiteY6" fmla="*/ 0 h 97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375" h="971551">
                <a:moveTo>
                  <a:pt x="0" y="0"/>
                </a:moveTo>
                <a:lnTo>
                  <a:pt x="1752600" y="0"/>
                </a:lnTo>
                <a:lnTo>
                  <a:pt x="2238375" y="485776"/>
                </a:lnTo>
                <a:lnTo>
                  <a:pt x="1752600" y="971551"/>
                </a:lnTo>
                <a:lnTo>
                  <a:pt x="0" y="971551"/>
                </a:lnTo>
                <a:lnTo>
                  <a:pt x="485776" y="48577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hu-HU" sz="11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Proposal </a:t>
            </a:r>
          </a:p>
          <a:p>
            <a:pPr marL="0" indent="0" algn="ctr"/>
            <a:r>
              <a:rPr lang="hu-HU" sz="11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Preparation</a:t>
            </a:r>
          </a:p>
        </p:txBody>
      </p:sp>
      <p:sp>
        <p:nvSpPr>
          <p:cNvPr id="13" name="Szabadkézi sokszög 12"/>
          <p:cNvSpPr/>
          <p:nvPr/>
        </p:nvSpPr>
        <p:spPr>
          <a:xfrm>
            <a:off x="7636799" y="3685542"/>
            <a:ext cx="1435763" cy="601131"/>
          </a:xfrm>
          <a:custGeom>
            <a:avLst/>
            <a:gdLst>
              <a:gd name="connsiteX0" fmla="*/ 0 w 2238375"/>
              <a:gd name="connsiteY0" fmla="*/ 0 h 971551"/>
              <a:gd name="connsiteX1" fmla="*/ 1752600 w 2238375"/>
              <a:gd name="connsiteY1" fmla="*/ 0 h 971551"/>
              <a:gd name="connsiteX2" fmla="*/ 2238375 w 2238375"/>
              <a:gd name="connsiteY2" fmla="*/ 485776 h 971551"/>
              <a:gd name="connsiteX3" fmla="*/ 1752600 w 2238375"/>
              <a:gd name="connsiteY3" fmla="*/ 971551 h 971551"/>
              <a:gd name="connsiteX4" fmla="*/ 0 w 2238375"/>
              <a:gd name="connsiteY4" fmla="*/ 971551 h 971551"/>
              <a:gd name="connsiteX5" fmla="*/ 485776 w 2238375"/>
              <a:gd name="connsiteY5" fmla="*/ 485776 h 971551"/>
              <a:gd name="connsiteX6" fmla="*/ 0 w 2238375"/>
              <a:gd name="connsiteY6" fmla="*/ 0 h 97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375" h="971551">
                <a:moveTo>
                  <a:pt x="0" y="0"/>
                </a:moveTo>
                <a:lnTo>
                  <a:pt x="1752600" y="0"/>
                </a:lnTo>
                <a:lnTo>
                  <a:pt x="2238375" y="485776"/>
                </a:lnTo>
                <a:lnTo>
                  <a:pt x="1752600" y="971551"/>
                </a:lnTo>
                <a:lnTo>
                  <a:pt x="0" y="971551"/>
                </a:lnTo>
                <a:lnTo>
                  <a:pt x="485776" y="48577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hu-HU" sz="11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Evaluation of </a:t>
            </a:r>
          </a:p>
          <a:p>
            <a:pPr marL="0" indent="0" algn="ctr"/>
            <a:r>
              <a:rPr lang="hu-HU" sz="11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Proposals</a:t>
            </a:r>
          </a:p>
        </p:txBody>
      </p:sp>
      <p:sp>
        <p:nvSpPr>
          <p:cNvPr id="14" name="Folyamatábra: Dokumentum 13"/>
          <p:cNvSpPr/>
          <p:nvPr/>
        </p:nvSpPr>
        <p:spPr>
          <a:xfrm>
            <a:off x="62976" y="5117319"/>
            <a:ext cx="1080000" cy="612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050">
                <a:solidFill>
                  <a:schemeClr val="tx1"/>
                </a:solidFill>
              </a:rPr>
              <a:t>Financing Agreement</a:t>
            </a:r>
          </a:p>
        </p:txBody>
      </p:sp>
      <p:sp>
        <p:nvSpPr>
          <p:cNvPr id="15" name="Folyamatábra: Dokumentum 14"/>
          <p:cNvSpPr/>
          <p:nvPr/>
        </p:nvSpPr>
        <p:spPr>
          <a:xfrm>
            <a:off x="1348860" y="5117319"/>
            <a:ext cx="1080000" cy="612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hu-HU" sz="105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 Fiché</a:t>
            </a:r>
          </a:p>
        </p:txBody>
      </p:sp>
      <p:sp>
        <p:nvSpPr>
          <p:cNvPr id="16" name="Folyamatábra: Dokumentum 15"/>
          <p:cNvSpPr/>
          <p:nvPr/>
        </p:nvSpPr>
        <p:spPr>
          <a:xfrm>
            <a:off x="2643174" y="5117319"/>
            <a:ext cx="1080000" cy="612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hu-HU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PIN</a:t>
            </a:r>
            <a:endParaRPr lang="en-US" sz="10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Folyamatábra: Dokumentum 16"/>
          <p:cNvSpPr/>
          <p:nvPr/>
        </p:nvSpPr>
        <p:spPr>
          <a:xfrm>
            <a:off x="3929058" y="5117319"/>
            <a:ext cx="1080000" cy="612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hu-HU" sz="105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SCN</a:t>
            </a:r>
            <a:endParaRPr lang="hu-HU" sz="10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Folyamatábra: Dokumentum 17"/>
          <p:cNvSpPr/>
          <p:nvPr/>
        </p:nvSpPr>
        <p:spPr>
          <a:xfrm>
            <a:off x="5214942" y="5117319"/>
            <a:ext cx="1080000" cy="612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hu-HU" sz="105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Shortlist Notice,</a:t>
            </a:r>
          </a:p>
          <a:p>
            <a:pPr marL="0" indent="0" algn="ctr"/>
            <a:r>
              <a:rPr lang="hu-HU" sz="105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Request for Proposal</a:t>
            </a:r>
          </a:p>
        </p:txBody>
      </p:sp>
      <p:sp>
        <p:nvSpPr>
          <p:cNvPr id="19" name="Folyamatábra: Dokumentum 18"/>
          <p:cNvSpPr/>
          <p:nvPr/>
        </p:nvSpPr>
        <p:spPr>
          <a:xfrm>
            <a:off x="6500826" y="5117319"/>
            <a:ext cx="1080000" cy="612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hu-HU" sz="105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Proposal</a:t>
            </a:r>
          </a:p>
        </p:txBody>
      </p:sp>
      <p:sp>
        <p:nvSpPr>
          <p:cNvPr id="20" name="Folyamatábra: Dokumentum 19"/>
          <p:cNvSpPr/>
          <p:nvPr/>
        </p:nvSpPr>
        <p:spPr>
          <a:xfrm>
            <a:off x="7786710" y="5107794"/>
            <a:ext cx="1080000" cy="612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hu-HU" sz="105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Contract Award Notice</a:t>
            </a:r>
          </a:p>
        </p:txBody>
      </p:sp>
      <p:cxnSp>
        <p:nvCxnSpPr>
          <p:cNvPr id="21" name="Egyenes összekötő nyíllal 20"/>
          <p:cNvCxnSpPr/>
          <p:nvPr/>
        </p:nvCxnSpPr>
        <p:spPr>
          <a:xfrm rot="16200000" flipH="1">
            <a:off x="227013" y="4672905"/>
            <a:ext cx="720000" cy="6900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 rot="5400000">
            <a:off x="1539888" y="4675773"/>
            <a:ext cx="720000" cy="1165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 rot="16200000" flipH="1">
            <a:off x="2852763" y="4673917"/>
            <a:ext cx="720000" cy="4878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 rot="5400000">
            <a:off x="4070983" y="4674496"/>
            <a:ext cx="720000" cy="371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rot="16200000" flipH="1">
            <a:off x="5422962" y="4672872"/>
            <a:ext cx="720000" cy="696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 rot="16200000" flipH="1">
            <a:off x="6642751" y="4674497"/>
            <a:ext cx="720000" cy="371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 rot="16200000" flipH="1">
            <a:off x="7929332" y="4673800"/>
            <a:ext cx="720000" cy="5112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8" name="Group 131"/>
          <p:cNvGrpSpPr/>
          <p:nvPr/>
        </p:nvGrpSpPr>
        <p:grpSpPr>
          <a:xfrm>
            <a:off x="3857620" y="5818520"/>
            <a:ext cx="2609022" cy="557871"/>
            <a:chOff x="3967165" y="3209926"/>
            <a:chExt cx="5084711" cy="602348"/>
          </a:xfrm>
          <a:solidFill>
            <a:srgbClr val="C00000"/>
          </a:solidFill>
        </p:grpSpPr>
        <p:sp>
          <p:nvSpPr>
            <p:cNvPr id="29" name="Right Arrow 119"/>
            <p:cNvSpPr/>
            <p:nvPr/>
          </p:nvSpPr>
          <p:spPr>
            <a:xfrm>
              <a:off x="3967165" y="3209926"/>
              <a:ext cx="5084711" cy="144016"/>
            </a:xfrm>
            <a:prstGeom prst="rightArrow">
              <a:avLst>
                <a:gd name="adj1" fmla="val 50000"/>
                <a:gd name="adj2" fmla="val 175709"/>
              </a:avLst>
            </a:pr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 sz="1000"/>
            </a:p>
          </p:txBody>
        </p:sp>
        <p:sp>
          <p:nvSpPr>
            <p:cNvPr id="30" name="TextBox 120"/>
            <p:cNvSpPr txBox="1"/>
            <p:nvPr/>
          </p:nvSpPr>
          <p:spPr>
            <a:xfrm>
              <a:off x="4663291" y="3347034"/>
              <a:ext cx="3551225" cy="4652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b="1" dirty="0" smtClean="0"/>
                <a:t>1st </a:t>
              </a:r>
              <a:r>
                <a:rPr lang="hu-HU" b="1" dirty="0" err="1" smtClean="0"/>
                <a:t>Evaluation</a:t>
              </a:r>
              <a:r>
                <a:rPr lang="hu-HU" b="1" dirty="0" smtClean="0"/>
                <a:t> - </a:t>
              </a:r>
              <a:r>
                <a:rPr lang="en-US" b="1" dirty="0" smtClean="0"/>
                <a:t>Application </a:t>
              </a:r>
            </a:p>
            <a:p>
              <a:pPr algn="ctr"/>
              <a:r>
                <a:rPr lang="en-US" b="1" dirty="0" smtClean="0"/>
                <a:t>phase</a:t>
              </a:r>
              <a:endParaRPr lang="en-US" sz="1000" b="1" dirty="0"/>
            </a:p>
          </p:txBody>
        </p:sp>
      </p:grpSp>
      <p:grpSp>
        <p:nvGrpSpPr>
          <p:cNvPr id="31" name="Group 131"/>
          <p:cNvGrpSpPr/>
          <p:nvPr/>
        </p:nvGrpSpPr>
        <p:grpSpPr>
          <a:xfrm>
            <a:off x="6535010" y="5818520"/>
            <a:ext cx="2537584" cy="557871"/>
            <a:chOff x="3967165" y="3209926"/>
            <a:chExt cx="5084711" cy="602348"/>
          </a:xfrm>
          <a:solidFill>
            <a:srgbClr val="C00000"/>
          </a:solidFill>
        </p:grpSpPr>
        <p:sp>
          <p:nvSpPr>
            <p:cNvPr id="32" name="Right Arrow 119"/>
            <p:cNvSpPr/>
            <p:nvPr/>
          </p:nvSpPr>
          <p:spPr>
            <a:xfrm>
              <a:off x="3967165" y="3209926"/>
              <a:ext cx="5084711" cy="144016"/>
            </a:xfrm>
            <a:prstGeom prst="rightArrow">
              <a:avLst>
                <a:gd name="adj1" fmla="val 50000"/>
                <a:gd name="adj2" fmla="val 175709"/>
              </a:avLst>
            </a:pr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 sz="1000"/>
            </a:p>
          </p:txBody>
        </p:sp>
        <p:sp>
          <p:nvSpPr>
            <p:cNvPr id="33" name="TextBox 120"/>
            <p:cNvSpPr txBox="1"/>
            <p:nvPr/>
          </p:nvSpPr>
          <p:spPr>
            <a:xfrm>
              <a:off x="4663291" y="3347034"/>
              <a:ext cx="3551225" cy="4652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b="1" dirty="0" smtClean="0"/>
                <a:t>2nd </a:t>
              </a:r>
              <a:r>
                <a:rPr lang="hu-HU" b="1" dirty="0" err="1" smtClean="0"/>
                <a:t>Evaluation</a:t>
              </a:r>
              <a:r>
                <a:rPr lang="hu-HU" b="1" dirty="0" smtClean="0"/>
                <a:t> - </a:t>
              </a:r>
              <a:r>
                <a:rPr lang="en-US" b="1" dirty="0" smtClean="0"/>
                <a:t>Proposal </a:t>
              </a:r>
            </a:p>
            <a:p>
              <a:pPr algn="ctr"/>
              <a:r>
                <a:rPr lang="en-US" b="1" dirty="0" smtClean="0"/>
                <a:t>phase</a:t>
              </a:r>
              <a:endParaRPr lang="en-US" b="1" dirty="0"/>
            </a:p>
          </p:txBody>
        </p:sp>
      </p:grpSp>
      <p:sp>
        <p:nvSpPr>
          <p:cNvPr id="38" name="Bal oldali kapcsos zárójel 37"/>
          <p:cNvSpPr/>
          <p:nvPr/>
        </p:nvSpPr>
        <p:spPr>
          <a:xfrm rot="5400000">
            <a:off x="4968768" y="-708514"/>
            <a:ext cx="250033" cy="7739243"/>
          </a:xfrm>
          <a:prstGeom prst="leftBrace">
            <a:avLst>
              <a:gd name="adj1" fmla="val 8333"/>
              <a:gd name="adj2" fmla="val 50000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9" name="Bal oldali kapcsos zárójel 38"/>
          <p:cNvSpPr/>
          <p:nvPr/>
        </p:nvSpPr>
        <p:spPr>
          <a:xfrm rot="5400000">
            <a:off x="6198744" y="907314"/>
            <a:ext cx="252000" cy="5220000"/>
          </a:xfrm>
          <a:prstGeom prst="leftBrace">
            <a:avLst>
              <a:gd name="adj1" fmla="val 8333"/>
              <a:gd name="adj2" fmla="val 50000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Téglalap 39"/>
          <p:cNvSpPr/>
          <p:nvPr/>
        </p:nvSpPr>
        <p:spPr>
          <a:xfrm>
            <a:off x="3428992" y="2786058"/>
            <a:ext cx="2286016" cy="28575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100" dirty="0" smtClean="0"/>
              <a:t>2 – 3 </a:t>
            </a:r>
            <a:r>
              <a:rPr lang="hu-HU" sz="1100" dirty="0" err="1" smtClean="0"/>
              <a:t>years</a:t>
            </a:r>
            <a:endParaRPr lang="hu-HU" sz="1100" dirty="0"/>
          </a:p>
        </p:txBody>
      </p:sp>
      <p:sp>
        <p:nvSpPr>
          <p:cNvPr id="41" name="Téglalap 40"/>
          <p:cNvSpPr/>
          <p:nvPr/>
        </p:nvSpPr>
        <p:spPr>
          <a:xfrm>
            <a:off x="5286380" y="3143248"/>
            <a:ext cx="2286016" cy="28575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100" dirty="0" smtClean="0"/>
              <a:t>1 </a:t>
            </a:r>
            <a:r>
              <a:rPr lang="hu-HU" sz="1100" dirty="0" err="1" smtClean="0"/>
              <a:t>year</a:t>
            </a:r>
            <a:endParaRPr lang="hu-HU" sz="1100" dirty="0"/>
          </a:p>
        </p:txBody>
      </p:sp>
      <p:sp>
        <p:nvSpPr>
          <p:cNvPr id="44" name="Sávnyíl 43"/>
          <p:cNvSpPr/>
          <p:nvPr/>
        </p:nvSpPr>
        <p:spPr>
          <a:xfrm>
            <a:off x="4429124" y="1541087"/>
            <a:ext cx="4608000" cy="601200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smtClean="0">
                <a:solidFill>
                  <a:schemeClr val="tx1"/>
                </a:solidFill>
              </a:rPr>
              <a:t>Project </a:t>
            </a:r>
            <a:r>
              <a:rPr lang="en-US" smtClean="0">
                <a:solidFill>
                  <a:schemeClr val="tx1"/>
                </a:solidFill>
              </a:rPr>
              <a:t>Delivery Phase</a:t>
            </a: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46" name="Bal oldali kapcsos zárójel 45"/>
          <p:cNvSpPr/>
          <p:nvPr/>
        </p:nvSpPr>
        <p:spPr>
          <a:xfrm rot="5400000">
            <a:off x="4446390" y="-3089123"/>
            <a:ext cx="250033" cy="9000000"/>
          </a:xfrm>
          <a:prstGeom prst="leftBrace">
            <a:avLst>
              <a:gd name="adj1" fmla="val 8333"/>
              <a:gd name="adj2" fmla="val 50000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7" name="Téglalap 46"/>
          <p:cNvSpPr/>
          <p:nvPr/>
        </p:nvSpPr>
        <p:spPr>
          <a:xfrm>
            <a:off x="3428992" y="1000108"/>
            <a:ext cx="2286016" cy="28575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100" dirty="0" smtClean="0"/>
              <a:t>4 – 6 </a:t>
            </a:r>
            <a:r>
              <a:rPr lang="hu-HU" sz="1100" dirty="0" err="1" smtClean="0"/>
              <a:t>years</a:t>
            </a:r>
            <a:endParaRPr lang="hu-HU" sz="1100" dirty="0"/>
          </a:p>
        </p:txBody>
      </p:sp>
      <p:sp>
        <p:nvSpPr>
          <p:cNvPr id="48" name="Lefelé nyíl 47"/>
          <p:cNvSpPr/>
          <p:nvPr/>
        </p:nvSpPr>
        <p:spPr>
          <a:xfrm>
            <a:off x="500034" y="2143116"/>
            <a:ext cx="571504" cy="50006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Szabadkézi sokszög 42"/>
          <p:cNvSpPr/>
          <p:nvPr/>
        </p:nvSpPr>
        <p:spPr>
          <a:xfrm>
            <a:off x="142844" y="1541916"/>
            <a:ext cx="4536000" cy="601200"/>
          </a:xfrm>
          <a:custGeom>
            <a:avLst/>
            <a:gdLst>
              <a:gd name="connsiteX0" fmla="*/ 0 w 1876425"/>
              <a:gd name="connsiteY0" fmla="*/ 0 h 601200"/>
              <a:gd name="connsiteX1" fmla="*/ 1575825 w 1876425"/>
              <a:gd name="connsiteY1" fmla="*/ 0 h 601200"/>
              <a:gd name="connsiteX2" fmla="*/ 1876425 w 1876425"/>
              <a:gd name="connsiteY2" fmla="*/ 300600 h 601200"/>
              <a:gd name="connsiteX3" fmla="*/ 1575825 w 1876425"/>
              <a:gd name="connsiteY3" fmla="*/ 601200 h 601200"/>
              <a:gd name="connsiteX4" fmla="*/ 0 w 1876425"/>
              <a:gd name="connsiteY4" fmla="*/ 601200 h 601200"/>
              <a:gd name="connsiteX5" fmla="*/ 0 w 1876425"/>
              <a:gd name="connsiteY5" fmla="*/ 0 h 601200"/>
              <a:gd name="connsiteX0" fmla="*/ 0 w 1721987"/>
              <a:gd name="connsiteY0" fmla="*/ 0 h 601200"/>
              <a:gd name="connsiteX1" fmla="*/ 1575825 w 1721987"/>
              <a:gd name="connsiteY1" fmla="*/ 0 h 601200"/>
              <a:gd name="connsiteX2" fmla="*/ 1721987 w 1721987"/>
              <a:gd name="connsiteY2" fmla="*/ 310125 h 601200"/>
              <a:gd name="connsiteX3" fmla="*/ 1575825 w 1721987"/>
              <a:gd name="connsiteY3" fmla="*/ 601200 h 601200"/>
              <a:gd name="connsiteX4" fmla="*/ 0 w 1721987"/>
              <a:gd name="connsiteY4" fmla="*/ 601200 h 601200"/>
              <a:gd name="connsiteX5" fmla="*/ 0 w 1721987"/>
              <a:gd name="connsiteY5" fmla="*/ 0 h 601200"/>
              <a:gd name="connsiteX0" fmla="*/ 0 w 1701638"/>
              <a:gd name="connsiteY0" fmla="*/ 0 h 601200"/>
              <a:gd name="connsiteX1" fmla="*/ 1575825 w 1701638"/>
              <a:gd name="connsiteY1" fmla="*/ 0 h 601200"/>
              <a:gd name="connsiteX2" fmla="*/ 1701638 w 1701638"/>
              <a:gd name="connsiteY2" fmla="*/ 295748 h 601200"/>
              <a:gd name="connsiteX3" fmla="*/ 1575825 w 1701638"/>
              <a:gd name="connsiteY3" fmla="*/ 601200 h 601200"/>
              <a:gd name="connsiteX4" fmla="*/ 0 w 1701638"/>
              <a:gd name="connsiteY4" fmla="*/ 601200 h 601200"/>
              <a:gd name="connsiteX5" fmla="*/ 0 w 1701638"/>
              <a:gd name="connsiteY5" fmla="*/ 0 h 60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1638" h="601200">
                <a:moveTo>
                  <a:pt x="0" y="0"/>
                </a:moveTo>
                <a:lnTo>
                  <a:pt x="1575825" y="0"/>
                </a:lnTo>
                <a:lnTo>
                  <a:pt x="1701638" y="295748"/>
                </a:lnTo>
                <a:lnTo>
                  <a:pt x="1575825" y="601200"/>
                </a:lnTo>
                <a:lnTo>
                  <a:pt x="0" y="6012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smtClean="0">
                <a:solidFill>
                  <a:schemeClr val="bg1"/>
                </a:solidFill>
              </a:rPr>
              <a:t>Tendering Phase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50" name="Téglalap 49"/>
          <p:cNvSpPr/>
          <p:nvPr/>
        </p:nvSpPr>
        <p:spPr>
          <a:xfrm>
            <a:off x="1199594" y="2795582"/>
            <a:ext cx="1500198" cy="347666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sz="1400" b="1" u="sng" dirty="0" smtClean="0">
                <a:solidFill>
                  <a:schemeClr val="tx1"/>
                </a:solidFill>
              </a:rPr>
              <a:t>Tendering </a:t>
            </a:r>
            <a:r>
              <a:rPr lang="hu-HU" sz="1400" b="1" u="sng" dirty="0" err="1" smtClean="0">
                <a:solidFill>
                  <a:schemeClr val="tx1"/>
                </a:solidFill>
              </a:rPr>
              <a:t>Phase</a:t>
            </a:r>
            <a:endParaRPr lang="hu-HU" sz="1400" b="1" u="sng" dirty="0">
              <a:solidFill>
                <a:schemeClr val="tx1"/>
              </a:solidFill>
            </a:endParaRPr>
          </a:p>
        </p:txBody>
      </p:sp>
      <p:sp>
        <p:nvSpPr>
          <p:cNvPr id="51" name="Téglalap 50"/>
          <p:cNvSpPr/>
          <p:nvPr/>
        </p:nvSpPr>
        <p:spPr>
          <a:xfrm>
            <a:off x="214282" y="1009632"/>
            <a:ext cx="2428892" cy="347666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sz="1400" b="1" u="sng" dirty="0" smtClean="0">
                <a:solidFill>
                  <a:schemeClr val="tx1"/>
                </a:solidFill>
              </a:rPr>
              <a:t>Tendering and project </a:t>
            </a:r>
            <a:r>
              <a:rPr lang="hu-HU" sz="1400" b="1" u="sng" dirty="0" err="1" smtClean="0">
                <a:solidFill>
                  <a:schemeClr val="tx1"/>
                </a:solidFill>
              </a:rPr>
              <a:t>delivery</a:t>
            </a:r>
            <a:endParaRPr lang="hu-HU" sz="1400" b="1" u="sng" dirty="0">
              <a:solidFill>
                <a:schemeClr val="tx1"/>
              </a:solidFill>
            </a:endParaRPr>
          </a:p>
        </p:txBody>
      </p:sp>
      <p:grpSp>
        <p:nvGrpSpPr>
          <p:cNvPr id="42" name="Group 131"/>
          <p:cNvGrpSpPr/>
          <p:nvPr/>
        </p:nvGrpSpPr>
        <p:grpSpPr>
          <a:xfrm>
            <a:off x="1348860" y="5800088"/>
            <a:ext cx="2437322" cy="388594"/>
            <a:chOff x="3967165" y="3209926"/>
            <a:chExt cx="5084711" cy="419575"/>
          </a:xfrm>
          <a:solidFill>
            <a:srgbClr val="C00000"/>
          </a:solidFill>
        </p:grpSpPr>
        <p:sp>
          <p:nvSpPr>
            <p:cNvPr id="45" name="Right Arrow 119"/>
            <p:cNvSpPr/>
            <p:nvPr/>
          </p:nvSpPr>
          <p:spPr>
            <a:xfrm>
              <a:off x="3967165" y="3209926"/>
              <a:ext cx="5084711" cy="144016"/>
            </a:xfrm>
            <a:prstGeom prst="rightArrow">
              <a:avLst>
                <a:gd name="adj1" fmla="val 50000"/>
                <a:gd name="adj2" fmla="val 175709"/>
              </a:avLst>
            </a:pr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 sz="1000"/>
            </a:p>
          </p:txBody>
        </p:sp>
        <p:sp>
          <p:nvSpPr>
            <p:cNvPr id="49" name="TextBox 120"/>
            <p:cNvSpPr txBox="1"/>
            <p:nvPr/>
          </p:nvSpPr>
          <p:spPr>
            <a:xfrm>
              <a:off x="4663291" y="3347034"/>
              <a:ext cx="3551224" cy="2824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b="1" dirty="0" err="1" smtClean="0"/>
                <a:t>Inititation</a:t>
              </a:r>
              <a:r>
                <a:rPr lang="hu-HU" b="1" dirty="0" smtClean="0"/>
                <a:t> </a:t>
              </a:r>
              <a:r>
                <a:rPr lang="hu-HU" b="1" dirty="0" err="1" smtClean="0"/>
                <a:t>phase</a:t>
              </a:r>
              <a:endParaRPr lang="en-US" sz="1000" b="1" dirty="0"/>
            </a:p>
          </p:txBody>
        </p:sp>
      </p:grpSp>
      <p:grpSp>
        <p:nvGrpSpPr>
          <p:cNvPr id="52" name="Group 131"/>
          <p:cNvGrpSpPr/>
          <p:nvPr/>
        </p:nvGrpSpPr>
        <p:grpSpPr>
          <a:xfrm>
            <a:off x="35496" y="5805264"/>
            <a:ext cx="1313364" cy="388594"/>
            <a:chOff x="3967165" y="3209926"/>
            <a:chExt cx="5084711" cy="419575"/>
          </a:xfrm>
          <a:solidFill>
            <a:srgbClr val="C00000"/>
          </a:solidFill>
        </p:grpSpPr>
        <p:sp>
          <p:nvSpPr>
            <p:cNvPr id="53" name="Right Arrow 119"/>
            <p:cNvSpPr/>
            <p:nvPr/>
          </p:nvSpPr>
          <p:spPr>
            <a:xfrm>
              <a:off x="3967165" y="3209926"/>
              <a:ext cx="5084711" cy="144016"/>
            </a:xfrm>
            <a:prstGeom prst="rightArrow">
              <a:avLst>
                <a:gd name="adj1" fmla="val 50000"/>
                <a:gd name="adj2" fmla="val 175709"/>
              </a:avLst>
            </a:pr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 sz="1000"/>
            </a:p>
          </p:txBody>
        </p:sp>
        <p:sp>
          <p:nvSpPr>
            <p:cNvPr id="54" name="TextBox 120"/>
            <p:cNvSpPr txBox="1"/>
            <p:nvPr/>
          </p:nvSpPr>
          <p:spPr>
            <a:xfrm>
              <a:off x="4073554" y="3347034"/>
              <a:ext cx="4342057" cy="2824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b="1" dirty="0" smtClean="0"/>
                <a:t>Programming</a:t>
              </a:r>
              <a:endParaRPr lang="en-US" sz="1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8966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DC36CCB0324148BF902434F8F91583" ma:contentTypeVersion="2" ma:contentTypeDescription="Create a new document." ma:contentTypeScope="" ma:versionID="f12e133a99d78c58c5d98ea01f30fbf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d28392076bf1489a963b2ffbd18fb4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AverageRating" minOccurs="0"/>
                <xsd:element ref="ns1:Rat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8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9" nillable="true" ma:displayName="Number of Ratings" ma:decimals="0" ma:description="Number of ratings submitted" ma:internalName="RatingCount" ma:readOnly="tru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EBE2D1-A6B2-4232-9546-81C2761CD3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67E5B5-5E43-4052-8DA2-FF632C271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740D1B-6F12-4864-9D2B-C5E6FEA4D481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15339</TotalTime>
  <Words>403</Words>
  <Application>Microsoft Office PowerPoint</Application>
  <PresentationFormat>On-screen Show (4:3)</PresentationFormat>
  <Paragraphs>120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Segoe Script</vt:lpstr>
      <vt:lpstr>Vijaya</vt:lpstr>
      <vt:lpstr>Office Theme</vt:lpstr>
      <vt:lpstr>Vialto Consulting       Áron Nemes       Managing Partner</vt:lpstr>
      <vt:lpstr>Strategic and IT Consultancy worldwide</vt:lpstr>
      <vt:lpstr>Complex approach and skills</vt:lpstr>
      <vt:lpstr>Relevant EU policies - I</vt:lpstr>
      <vt:lpstr>Enlargement Policy areas</vt:lpstr>
      <vt:lpstr>Relevant EU policies - II</vt:lpstr>
      <vt:lpstr>Neighbourhood Instrument</vt:lpstr>
      <vt:lpstr>Process of EuropeAid tendering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Újsághy Géza</dc:creator>
  <cp:lastModifiedBy>Nemes Áron</cp:lastModifiedBy>
  <cp:revision>603</cp:revision>
  <dcterms:created xsi:type="dcterms:W3CDTF">2012-04-27T15:04:40Z</dcterms:created>
  <dcterms:modified xsi:type="dcterms:W3CDTF">2016-06-22T07:38:19Z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0x010100D2DC36CCB0324148BF902434F8F91583</vt:lpwstr>
  </property>
</Properties>
</file>