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3"/>
  </p:notesMasterIdLst>
  <p:sldIdLst>
    <p:sldId id="387" r:id="rId2"/>
    <p:sldId id="404" r:id="rId3"/>
    <p:sldId id="406" r:id="rId4"/>
    <p:sldId id="405" r:id="rId5"/>
    <p:sldId id="402" r:id="rId6"/>
    <p:sldId id="403" r:id="rId7"/>
    <p:sldId id="399" r:id="rId8"/>
    <p:sldId id="398" r:id="rId9"/>
    <p:sldId id="400" r:id="rId10"/>
    <p:sldId id="396" r:id="rId11"/>
    <p:sldId id="397" r:id="rId12"/>
  </p:sldIdLst>
  <p:sldSz cx="9144000" cy="6858000" type="screen4x3"/>
  <p:notesSz cx="7100888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A00"/>
    <a:srgbClr val="003300"/>
    <a:srgbClr val="3333FF"/>
    <a:srgbClr val="3366FF"/>
    <a:srgbClr val="0091EA"/>
    <a:srgbClr val="00B415"/>
    <a:srgbClr val="00B0F0"/>
    <a:srgbClr val="FF0000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49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194" y="0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6EA6E38-82B1-47BB-A812-313B295FEFF2}" type="datetimeFigureOut">
              <a:rPr lang="en-US" smtClean="0"/>
              <a:pPr/>
              <a:t>6/30/2015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89" y="4860687"/>
            <a:ext cx="5680710" cy="4604861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194" y="9719598"/>
            <a:ext cx="3077051" cy="51165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16CC-6174-4D4D-8F4C-035F7CFEBD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2EA8-F6AA-4872-BC60-6AE592AAEE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37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32B32-F24C-49C3-A2FE-892E8DCEAA1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A708-C3CF-48BC-AD94-08E4A169A8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64451-19E9-4AA4-8B43-A43E63B598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0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F1635-50FC-47D3-A95E-0831E617B0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481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84A9-09D3-48BC-8A79-837411EE6F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EE1-C291-46F1-B99F-F2789F8801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5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E62B0-152C-450E-92CE-D3AD8F28E2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925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0A6A-E35E-4B65-9F35-12DC16431E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638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F1A7-748A-4369-ADC7-541ACF9790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6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CF6B-7633-4A62-B2E4-C4222F8D82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81328" y="63954"/>
            <a:ext cx="3069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AgroWeb</a:t>
            </a:r>
            <a:r>
              <a:rPr lang="en-C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Uzbekistan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53340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 err="1" smtClean="0">
                <a:solidFill>
                  <a:schemeClr val="accent5">
                    <a:lumMod val="50000"/>
                  </a:schemeClr>
                </a:solidFill>
              </a:rPr>
              <a:t>Sarvar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2000" b="1" dirty="0" err="1" smtClean="0">
                <a:solidFill>
                  <a:schemeClr val="accent5">
                    <a:lumMod val="50000"/>
                  </a:schemeClr>
                </a:solidFill>
              </a:rPr>
              <a:t>Mustafaev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CA" sz="2000" b="1" dirty="0" err="1" smtClean="0">
                <a:solidFill>
                  <a:schemeClr val="accent5">
                    <a:lumMod val="50000"/>
                  </a:schemeClr>
                </a:solidFill>
              </a:rPr>
              <a:t>Iroda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2000" b="1" dirty="0" err="1">
                <a:solidFill>
                  <a:schemeClr val="accent5">
                    <a:lumMod val="50000"/>
                  </a:schemeClr>
                </a:solidFill>
              </a:rPr>
              <a:t>Rustamova</a:t>
            </a:r>
            <a:r>
              <a:rPr lang="en-CA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PhD </a:t>
            </a:r>
            <a:endParaRPr lang="en-CA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Uzbekistan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3962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</a:rPr>
              <a:t>Regional Capacity 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Workshop on National e-Agriculture Strategies in Europe and Central Asia</a:t>
            </a:r>
          </a:p>
          <a:p>
            <a:pPr algn="ctr"/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2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-2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en-CA" sz="2000" b="1" dirty="0" smtClean="0">
                <a:solidFill>
                  <a:schemeClr val="accent5">
                    <a:lumMod val="50000"/>
                  </a:schemeClr>
                </a:solidFill>
              </a:rPr>
              <a:t> June 2015, Budapest, Hungary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5539" y="1600200"/>
            <a:ext cx="7317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and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Improvement of Agro-information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ystem in 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Uzbekistan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274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38852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MAIN RESULTS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63370"/>
            <a:ext cx="7086600" cy="3539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Database on innovations;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Electronic library;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Publishing of magazines and Newspapers;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Publication of proceedings of conferences and seminars;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Constant participation at the Republican fair of innovative ideas, projects and technologies.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 descr="G:\19-21 май VIII-ярмарка\DSC_363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0680" y="4267200"/>
            <a:ext cx="3627120" cy="2512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6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2111" y="1219200"/>
            <a:ext cx="7514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Thank you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so much for your kind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</a:rPr>
              <a:t>attention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798" y="2286000"/>
            <a:ext cx="499455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mbria" pitchFamily="18" charset="0"/>
              </a:rPr>
              <a:t>For further information contact </a:t>
            </a:r>
            <a:r>
              <a:rPr lang="en-US" dirty="0" smtClean="0">
                <a:latin typeface="Cambria" pitchFamily="18" charset="0"/>
              </a:rPr>
              <a:t>us:</a:t>
            </a:r>
          </a:p>
          <a:p>
            <a:pPr algn="ctr"/>
            <a:r>
              <a:rPr lang="en-CA" sz="2000" b="1" u="sng" dirty="0" smtClean="0">
                <a:solidFill>
                  <a:schemeClr val="accent6">
                    <a:lumMod val="75000"/>
                  </a:schemeClr>
                </a:solidFill>
              </a:rPr>
              <a:t>extensionuz@mail.ru</a:t>
            </a:r>
            <a:r>
              <a:rPr lang="en-C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GB" dirty="0" smtClean="0">
              <a:latin typeface="Cambria" pitchFamily="18" charset="0"/>
            </a:endParaRPr>
          </a:p>
          <a:p>
            <a:pPr algn="ctr"/>
            <a:r>
              <a:rPr lang="en-GB" dirty="0" smtClean="0">
                <a:latin typeface="Cambria" pitchFamily="18" charset="0"/>
              </a:rPr>
              <a:t>and/or </a:t>
            </a:r>
            <a:r>
              <a:rPr lang="en-GB" dirty="0">
                <a:latin typeface="Cambria" pitchFamily="18" charset="0"/>
              </a:rPr>
              <a:t>visit our website:</a:t>
            </a:r>
          </a:p>
          <a:p>
            <a:pPr algn="ctr"/>
            <a:r>
              <a:rPr lang="en-GB" sz="2400" b="1" dirty="0" smtClean="0">
                <a:solidFill>
                  <a:srgbClr val="3333FF"/>
                </a:solidFill>
                <a:latin typeface="Cambria" pitchFamily="18" charset="0"/>
              </a:rPr>
              <a:t>www. agriculture.uz </a:t>
            </a:r>
          </a:p>
          <a:p>
            <a:pPr algn="ctr"/>
            <a:r>
              <a:rPr lang="en-GB" sz="2400" b="1" dirty="0" smtClean="0">
                <a:solidFill>
                  <a:srgbClr val="3333FF"/>
                </a:solidFill>
                <a:latin typeface="Cambria" pitchFamily="18" charset="0"/>
              </a:rPr>
              <a:t>www.agrowebcee.net/awuz</a:t>
            </a:r>
            <a:endParaRPr lang="en-GB" sz="2400" b="1" dirty="0">
              <a:solidFill>
                <a:srgbClr val="3333FF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Admin\Desktop\Captas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424"/>
          <a:stretch/>
        </p:blipFill>
        <p:spPr bwMode="auto">
          <a:xfrm>
            <a:off x="-17352" y="17353"/>
            <a:ext cx="9161352" cy="80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Capsd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7245" y="4396727"/>
            <a:ext cx="1933187" cy="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aptsde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318" y="4382617"/>
            <a:ext cx="1676400" cy="56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Capasdetur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732" y="4382617"/>
            <a:ext cx="2049674" cy="57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Captudsd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2892" y="4945058"/>
            <a:ext cx="2111965" cy="60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Captasdfrru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447" y="4953000"/>
            <a:ext cx="1524149" cy="61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98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699375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63735"/>
            <a:ext cx="7054329" cy="32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7725" y="515711"/>
            <a:ext cx="42195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685800"/>
            <a:ext cx="2961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http://www.gov.uz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3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86539" y="260648"/>
            <a:ext cx="7772400" cy="774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Regulatory support</a:t>
            </a:r>
            <a:endParaRPr lang="ru-RU" alt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9750" y="1295400"/>
            <a:ext cx="5976938" cy="3962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600" dirty="0" smtClean="0"/>
              <a:t>    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Laws Of The Republic Of Uzbekistan: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"On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Informatization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"On electronic digital signature"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"On electronic document flow"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"On electronic Commerce"</a:t>
            </a:r>
            <a:endParaRPr lang="ru-RU" alt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877050" y="1916113"/>
            <a:ext cx="1944688" cy="2520950"/>
            <a:chOff x="2734" y="935"/>
            <a:chExt cx="2818" cy="3172"/>
          </a:xfrm>
        </p:grpSpPr>
        <p:pic>
          <p:nvPicPr>
            <p:cNvPr id="7" name="Picture 5" descr="УП-308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1162"/>
              <a:ext cx="2400" cy="29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8" name="Picture 6" descr="УП-308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1026"/>
              <a:ext cx="2400" cy="2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9" name="Picture 7" descr="УП-308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" y="935"/>
              <a:ext cx="2641" cy="29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4098" name="Picture 2" descr="http://www.ixbt.com/editorial/images/uzbek_intel/P1040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415" y="4864164"/>
            <a:ext cx="1446328" cy="19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29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6611684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59529"/>
            <a:ext cx="5105400" cy="23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80736"/>
            <a:ext cx="4056743" cy="253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275771"/>
            <a:ext cx="2447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www.agro.uz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6172200"/>
            <a:ext cx="3361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http://www.agronews.uz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0" y="3759529"/>
            <a:ext cx="2180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http://agrar.uz/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77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19400" y="1905000"/>
            <a:ext cx="3657600" cy="1981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1330" y="2156936"/>
            <a:ext cx="3150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Tashkent State Agrarian University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Stronghold agro information system of Uzbekistan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029200" y="1600200"/>
            <a:ext cx="1143000" cy="304800"/>
          </a:xfrm>
          <a:prstGeom prst="straightConnector1">
            <a:avLst/>
          </a:prstGeom>
          <a:ln w="38100"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конечная звезда 7"/>
          <p:cNvSpPr/>
          <p:nvPr/>
        </p:nvSpPr>
        <p:spPr>
          <a:xfrm>
            <a:off x="5562600" y="470464"/>
            <a:ext cx="2667000" cy="18917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30290" y="1231666"/>
            <a:ext cx="29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www.agrowebcee.net/awuz</a:t>
            </a:r>
            <a:endParaRPr lang="ru-RU" b="1" dirty="0"/>
          </a:p>
        </p:txBody>
      </p:sp>
      <p:sp>
        <p:nvSpPr>
          <p:cNvPr id="11" name="Солнце 10"/>
          <p:cNvSpPr/>
          <p:nvPr/>
        </p:nvSpPr>
        <p:spPr>
          <a:xfrm>
            <a:off x="762000" y="3429000"/>
            <a:ext cx="3124200" cy="22860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16336" y="435099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www.agriculture.uz 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527935" y="3429000"/>
            <a:ext cx="582930" cy="533400"/>
          </a:xfrm>
          <a:prstGeom prst="straightConnector1">
            <a:avLst/>
          </a:prstGeom>
          <a:ln w="2857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028950" y="4883497"/>
            <a:ext cx="1390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469955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Data base on innovations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752600" y="5257800"/>
            <a:ext cx="228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866900" y="6096000"/>
            <a:ext cx="293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</a:rPr>
              <a:t>Publications in journals, conferences, seminars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2628900" y="1693331"/>
            <a:ext cx="1257300" cy="211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75360" y="770001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Links to Internet resources on agricultural topics</a:t>
            </a:r>
            <a:endParaRPr lang="en-US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02201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Recommendations for farmers</a:t>
            </a:r>
            <a:endParaRPr lang="ru-RU" b="1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62000" y="3668345"/>
            <a:ext cx="762000" cy="9036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24100" y="87868"/>
            <a:ext cx="4381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THE PRODUCT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300" y="533400"/>
            <a:ext cx="9021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USERS OF PORTAL </a:t>
            </a:r>
            <a:r>
              <a:rPr lang="en-C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AGROWEB UZBEKISTAN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4314" y="13716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Farmers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institutions;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education institutions;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Ministry of agriculture and water management;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Uzbek Research-and-production center in agriculture;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Council of farmers of Uzbekistan;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Departments and institutions of the agrarian sector;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1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6322" y="3359735"/>
            <a:ext cx="5523149" cy="30410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86896" y="106341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THE INNOVATION</a:t>
            </a:r>
            <a:endParaRPr lang="ru-RU" sz="2800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676056" cy="3123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16330"/>
            <a:ext cx="2474686" cy="23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44457" y="62956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20.02.2013-20.06.2015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23241"/>
            <a:ext cx="2778122" cy="243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3678" y="4038600"/>
            <a:ext cx="3235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20.08.2012-20.06.2015</a:t>
            </a:r>
            <a:endParaRPr lang="ru-RU" b="1" dirty="0"/>
          </a:p>
        </p:txBody>
      </p:sp>
      <p:cxnSp>
        <p:nvCxnSpPr>
          <p:cNvPr id="8" name="Curved Connector 7"/>
          <p:cNvCxnSpPr/>
          <p:nvPr/>
        </p:nvCxnSpPr>
        <p:spPr>
          <a:xfrm flipV="1">
            <a:off x="3387722" y="6494316"/>
            <a:ext cx="2403478" cy="176654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>
            <a:off x="4953000" y="1676400"/>
            <a:ext cx="685800" cy="304800"/>
          </a:xfrm>
          <a:prstGeom prst="curved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35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1136" y="3048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SUCCESS FACTORS</a:t>
            </a:r>
            <a:endParaRPr lang="ru-RU" sz="2800" b="1" dirty="0"/>
          </a:p>
        </p:txBody>
      </p:sp>
      <p:sp>
        <p:nvSpPr>
          <p:cNvPr id="8" name="Oval 7"/>
          <p:cNvSpPr/>
          <p:nvPr/>
        </p:nvSpPr>
        <p:spPr>
          <a:xfrm>
            <a:off x="609600" y="1905000"/>
            <a:ext cx="2514600" cy="173355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Text Box 6"/>
          <p:cNvSpPr txBox="1"/>
          <p:nvPr/>
        </p:nvSpPr>
        <p:spPr>
          <a:xfrm>
            <a:off x="1066800" y="2209800"/>
            <a:ext cx="1600200" cy="12192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CA" sz="20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High yielding seeds for</a:t>
            </a:r>
            <a:endParaRPr lang="ru-RU" sz="2000" dirty="0">
              <a:solidFill>
                <a:srgbClr val="001A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CA" sz="20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12 </a:t>
            </a:r>
            <a:r>
              <a:rPr lang="en-CA" sz="2000" dirty="0" err="1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ga</a:t>
            </a:r>
            <a:endParaRPr lang="ru-RU" sz="2000" dirty="0">
              <a:solidFill>
                <a:srgbClr val="001A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11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ea typeface="Calibri"/>
                <a:cs typeface="Times New Roman"/>
              </a:rPr>
              <a:t> </a:t>
            </a:r>
            <a:endParaRPr lang="ru-RU" sz="1100" dirty="0">
              <a:solidFill>
                <a:srgbClr val="001A0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800725" y="2057400"/>
            <a:ext cx="2428875" cy="1647825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rgbClr val="001A00"/>
              </a:solidFill>
            </a:endParaRPr>
          </a:p>
        </p:txBody>
      </p:sp>
      <p:sp>
        <p:nvSpPr>
          <p:cNvPr id="11" name="Text Box 8"/>
          <p:cNvSpPr txBox="1"/>
          <p:nvPr/>
        </p:nvSpPr>
        <p:spPr>
          <a:xfrm>
            <a:off x="6124575" y="2286000"/>
            <a:ext cx="1724025" cy="126682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Getting</a:t>
            </a:r>
            <a:br>
              <a:rPr lang="ru-RU" sz="20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000" dirty="0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Harvest per 1000 </a:t>
            </a:r>
            <a:r>
              <a:rPr lang="en-CA" sz="2000" dirty="0" err="1">
                <a:ln w="9525" cap="rnd" cmpd="sng" algn="ctr">
                  <a:solidFill>
                    <a:srgbClr val="92D050"/>
                  </a:solidFill>
                  <a:prstDash val="solid"/>
                  <a:bevel/>
                </a:ln>
                <a:solidFill>
                  <a:srgbClr val="001A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ga</a:t>
            </a:r>
            <a:endParaRPr lang="ru-RU" sz="2000" dirty="0">
              <a:solidFill>
                <a:srgbClr val="001A00"/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1A00"/>
                </a:solidFill>
                <a:effectLst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solidFill>
                  <a:srgbClr val="001A00"/>
                </a:solidFill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819401" y="3475264"/>
            <a:ext cx="2981324" cy="21635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552824"/>
            <a:ext cx="2705100" cy="1933576"/>
          </a:xfrm>
          <a:prstGeom prst="rect">
            <a:avLst/>
          </a:prstGeom>
          <a:noFill/>
          <a:ln>
            <a:noFill/>
          </a:ln>
          <a:effectLst/>
          <a:extLst/>
        </p:spPr>
      </p:pic>
      <p:cxnSp>
        <p:nvCxnSpPr>
          <p:cNvPr id="14" name="Straight Arrow Connector 13"/>
          <p:cNvCxnSpPr>
            <a:endCxn id="12" idx="1"/>
          </p:cNvCxnSpPr>
          <p:nvPr/>
        </p:nvCxnSpPr>
        <p:spPr>
          <a:xfrm>
            <a:off x="1792954" y="3638550"/>
            <a:ext cx="1026447" cy="9184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00725" y="3705225"/>
            <a:ext cx="1138237" cy="1019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83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86380"/>
            <a:ext cx="3736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LESSONS LEARNED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726" y="3048000"/>
            <a:ext cx="6538874" cy="36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3799" y="0"/>
            <a:ext cx="527434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41555" y="0"/>
            <a:ext cx="47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20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223</Words>
  <Application>Microsoft Office PowerPoint</Application>
  <PresentationFormat>On-screen Show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15_Office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lpapocsi</cp:lastModifiedBy>
  <cp:revision>403</cp:revision>
  <cp:lastPrinted>2015-06-20T13:04:28Z</cp:lastPrinted>
  <dcterms:created xsi:type="dcterms:W3CDTF">2012-04-26T17:06:14Z</dcterms:created>
  <dcterms:modified xsi:type="dcterms:W3CDTF">2015-06-30T10:05:23Z</dcterms:modified>
</cp:coreProperties>
</file>